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051" r:id="rId1"/>
    <p:sldMasterId id="2147483683" r:id="rId2"/>
    <p:sldMasterId id="2147488052" r:id="rId3"/>
    <p:sldMasterId id="2147485844" r:id="rId4"/>
    <p:sldMasterId id="2147483648" r:id="rId5"/>
  </p:sldMasterIdLst>
  <p:notesMasterIdLst>
    <p:notesMasterId r:id="rId26"/>
  </p:notesMasterIdLst>
  <p:sldIdLst>
    <p:sldId id="1226" r:id="rId6"/>
    <p:sldId id="1238" r:id="rId7"/>
    <p:sldId id="1237" r:id="rId8"/>
    <p:sldId id="1215" r:id="rId9"/>
    <p:sldId id="1214" r:id="rId10"/>
    <p:sldId id="1213" r:id="rId11"/>
    <p:sldId id="1212" r:id="rId12"/>
    <p:sldId id="1240" r:id="rId13"/>
    <p:sldId id="1242" r:id="rId14"/>
    <p:sldId id="1207" r:id="rId15"/>
    <p:sldId id="1243" r:id="rId16"/>
    <p:sldId id="1244" r:id="rId17"/>
    <p:sldId id="1245" r:id="rId18"/>
    <p:sldId id="1246" r:id="rId19"/>
    <p:sldId id="815" r:id="rId20"/>
    <p:sldId id="816" r:id="rId21"/>
    <p:sldId id="872" r:id="rId22"/>
    <p:sldId id="873" r:id="rId23"/>
    <p:sldId id="1228" r:id="rId24"/>
    <p:sldId id="122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511" autoAdjust="0"/>
  </p:normalViewPr>
  <p:slideViewPr>
    <p:cSldViewPr snapToGrid="0" showGuides="1">
      <p:cViewPr varScale="1">
        <p:scale>
          <a:sx n="68" d="100"/>
          <a:sy n="68" d="100"/>
        </p:scale>
        <p:origin x="2232"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F7C22-B59C-4CD5-BC46-F05CF70ADDA2}"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58C3E-258C-469D-92C2-EF8308778470}" type="slidenum">
              <a:rPr lang="en-US" smtClean="0"/>
              <a:t>‹#›</a:t>
            </a:fld>
            <a:endParaRPr lang="en-US"/>
          </a:p>
        </p:txBody>
      </p:sp>
    </p:spTree>
    <p:extLst>
      <p:ext uri="{BB962C8B-B14F-4D97-AF65-F5344CB8AC3E}">
        <p14:creationId xmlns:p14="http://schemas.microsoft.com/office/powerpoint/2010/main" val="9759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These slides are provided for Kirkpatrick Certified individuals to share the Kirkpatrick materials WITHIN THEIR OWN ORGANIZATION. </a:t>
            </a:r>
          </a:p>
          <a:p>
            <a:r>
              <a:rPr lang="en-US" altLang="en-US" sz="1200" dirty="0">
                <a:latin typeface="Arial" panose="020B0604020202020204" pitchFamily="34" charset="0"/>
              </a:rPr>
              <a:t>Using the materials in any other way (i.e., with clients, at trade shows, in articles, on the internet, in discussion groups, etc.) requires prior written permission from Kirkpatrick Partners. </a:t>
            </a:r>
          </a:p>
          <a:p>
            <a:r>
              <a:rPr lang="en-US" altLang="en-US" sz="1200" dirty="0">
                <a:latin typeface="Arial" panose="020B0604020202020204" pitchFamily="34" charset="0"/>
              </a:rPr>
              <a:t>If you are presenting a case study that is based on the four levels, you may describe the model only to the degree necessary for the audience to understand the methodology used. </a:t>
            </a:r>
          </a:p>
          <a:p>
            <a:r>
              <a:rPr lang="en-US" altLang="en-US" sz="1200" dirty="0">
                <a:latin typeface="Arial" panose="020B0604020202020204" pitchFamily="34" charset="0"/>
              </a:rPr>
              <a:t>Teaching the four levels and using any of the proprietary images contained in this presentation for any purpose outside of your own organization is a violation of U.S. trademark law. </a:t>
            </a:r>
          </a:p>
          <a:p>
            <a:r>
              <a:rPr lang="en-US" altLang="en-US" sz="1200" dirty="0">
                <a:latin typeface="Arial" panose="020B0604020202020204" pitchFamily="34" charset="0"/>
              </a:rPr>
              <a:t>If you have any questions about appropriate or inappropriate use of these materials, please contact us. </a:t>
            </a:r>
          </a:p>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1</a:t>
            </a:fld>
            <a:endParaRPr lang="en-US" dirty="0"/>
          </a:p>
        </p:txBody>
      </p:sp>
    </p:spTree>
    <p:extLst>
      <p:ext uri="{BB962C8B-B14F-4D97-AF65-F5344CB8AC3E}">
        <p14:creationId xmlns:p14="http://schemas.microsoft.com/office/powerpoint/2010/main" val="104263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xfrm>
            <a:off x="422275" y="703263"/>
            <a:ext cx="6257925" cy="3521075"/>
          </a:xfrm>
          <a:prstGeom prst="rect">
            <a:avLst/>
          </a:prstGeom>
          <a:ln/>
        </p:spPr>
      </p:sp>
      <p:sp>
        <p:nvSpPr>
          <p:cNvPr id="257027" name="Notes Placeholder 2"/>
          <p:cNvSpPr>
            <a:spLocks noGrp="1"/>
          </p:cNvSpPr>
          <p:nvPr>
            <p:ph type="body" idx="1"/>
          </p:nvPr>
        </p:nvSpPr>
        <p:spPr>
          <a:noFill/>
          <a:ln/>
        </p:spPr>
        <p:txBody>
          <a:bodyPr/>
          <a:lstStyle/>
          <a:p>
            <a:r>
              <a:rPr lang="en-US" altLang="en-US" sz="1200" b="1" dirty="0">
                <a:latin typeface="Arial" panose="020B0604020202020204" pitchFamily="34" charset="0"/>
              </a:rPr>
              <a:t>Guidelines for what to do and say</a:t>
            </a:r>
          </a:p>
          <a:p>
            <a:r>
              <a:rPr lang="en-US" altLang="en-US" sz="1200" dirty="0">
                <a:latin typeface="Arial" panose="020B0604020202020204" pitchFamily="34" charset="0"/>
              </a:rPr>
              <a:t>The second Kirkpatrick Foundational Principle is “Return on Expectations (ROE) is the ultimate indicator of value.” </a:t>
            </a:r>
          </a:p>
          <a:p>
            <a:r>
              <a:rPr lang="en-US" altLang="en-US" sz="1200" dirty="0">
                <a:latin typeface="Arial" panose="020B0604020202020204" pitchFamily="34" charset="0"/>
              </a:rPr>
              <a:t>ROE is (read definition on slide, emphasizing the word “their,” making it clear that we are not imposing what we think are the criteria for success (e.g., % or $). </a:t>
            </a:r>
          </a:p>
          <a:p>
            <a:r>
              <a:rPr lang="en-US" altLang="en-US" sz="1200" dirty="0">
                <a:latin typeface="Arial" panose="020B0604020202020204" pitchFamily="34" charset="0"/>
              </a:rPr>
              <a:t>This is one of the reasons that the U.S. Office of Personnel Management has selected ROE as the ultimate measurement of initiative success. </a:t>
            </a:r>
          </a:p>
          <a:p>
            <a:r>
              <a:rPr lang="en-US" altLang="en-US" sz="1200" dirty="0">
                <a:latin typeface="Arial" panose="020B0604020202020204" pitchFamily="34" charset="0"/>
              </a:rPr>
              <a:t>Here are a few points about ROE: </a:t>
            </a:r>
          </a:p>
          <a:p>
            <a:pPr>
              <a:buFontTx/>
              <a:buChar char="•"/>
            </a:pPr>
            <a:r>
              <a:rPr lang="en-US" altLang="en-US" sz="1200" dirty="0">
                <a:latin typeface="Arial" panose="020B0604020202020204" pitchFamily="34" charset="0"/>
              </a:rPr>
              <a:t>ROE starts with pre-determined or pre-negotiated targeted Level 4 outcomes. This becomes the “E,” or expectations. </a:t>
            </a:r>
          </a:p>
          <a:p>
            <a:pPr>
              <a:buFontTx/>
              <a:buChar char="•"/>
            </a:pPr>
            <a:r>
              <a:rPr lang="en-US" altLang="en-US" sz="1200" dirty="0">
                <a:latin typeface="Arial" panose="020B0604020202020204" pitchFamily="34" charset="0"/>
              </a:rPr>
              <a:t>The “RO” is the collaborative and collective effort of all parties and factors that contribute to learning, performance and impact.</a:t>
            </a:r>
          </a:p>
          <a:p>
            <a:pPr>
              <a:buFontTx/>
              <a:buChar char="•"/>
            </a:pPr>
            <a:r>
              <a:rPr lang="en-US" altLang="en-US" sz="1200" dirty="0">
                <a:latin typeface="Arial" panose="020B0604020202020204" pitchFamily="34" charset="0"/>
              </a:rPr>
              <a:t>Acceptance of ROE as the measurement of success is growing because it is compatible with a teamwork approach. It replaces older isolation-based models. </a:t>
            </a:r>
          </a:p>
          <a:p>
            <a:pPr>
              <a:buFontTx/>
              <a:buChar char="•"/>
            </a:pPr>
            <a:r>
              <a:rPr lang="en-US" altLang="en-US" sz="1200" dirty="0">
                <a:latin typeface="Arial" panose="020B0604020202020204" pitchFamily="34" charset="0"/>
              </a:rPr>
              <a:t>ROE is about giving credit where credit is due to all contributors to the success of an initiative. Relative contributions of each factor will be determined for mission-critical programs.  </a:t>
            </a:r>
          </a:p>
          <a:p>
            <a:r>
              <a:rPr lang="en-US" altLang="en-US" sz="1200" dirty="0">
                <a:latin typeface="Arial" panose="020B0604020202020204" pitchFamily="34" charset="0"/>
              </a:rPr>
              <a:t>ROE focuses initiatives on what is more important. For decades, trainers have unfortunately been providing data that they think is important but that misses the mark for business leaders. </a:t>
            </a:r>
          </a:p>
          <a:p>
            <a:endParaRPr lang="en-US" altLang="en-US" dirty="0">
              <a:latin typeface="Arial" pitchFamily="34" charset="0"/>
            </a:endParaRPr>
          </a:p>
        </p:txBody>
      </p:sp>
      <p:sp>
        <p:nvSpPr>
          <p:cNvPr id="257028"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E1754BE-43DE-44F0-A06C-57A955B48D62}" type="slidenum">
              <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3954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xfrm>
            <a:off x="422275" y="703263"/>
            <a:ext cx="6257925" cy="3521075"/>
          </a:xfrm>
          <a:prstGeom prst="rect">
            <a:avLst/>
          </a:prstGeom>
          <a:ln/>
        </p:spPr>
      </p:sp>
      <p:sp>
        <p:nvSpPr>
          <p:cNvPr id="259075" name="Notes Placeholder 2"/>
          <p:cNvSpPr>
            <a:spLocks noGrp="1"/>
          </p:cNvSpPr>
          <p:nvPr>
            <p:ph type="body" idx="1"/>
          </p:nvPr>
        </p:nvSpPr>
        <p:spPr>
          <a:noFill/>
          <a:ln/>
        </p:spPr>
        <p:txBody>
          <a:bodyPr/>
          <a:lstStyle/>
          <a:p>
            <a:r>
              <a:rPr lang="en-US" altLang="en-US" sz="1200" b="1" dirty="0">
                <a:latin typeface="Arial" panose="020B0604020202020204" pitchFamily="34" charset="0"/>
              </a:rPr>
              <a:t>Guidelines for what to do and say</a:t>
            </a:r>
          </a:p>
          <a:p>
            <a:r>
              <a:rPr lang="en-US" altLang="en-US" sz="1200" dirty="0">
                <a:latin typeface="Arial" panose="020B0604020202020204" pitchFamily="34" charset="0"/>
              </a:rPr>
              <a:t>The third Kirkpatrick Foundational Principle is “Business partnership is necessary to bring about positive ROE.”</a:t>
            </a:r>
          </a:p>
          <a:p>
            <a:r>
              <a:rPr lang="en-US" altLang="en-US" sz="1200" dirty="0">
                <a:latin typeface="Arial" panose="020B0604020202020204" pitchFamily="34" charset="0"/>
              </a:rPr>
              <a:t>Training alone will not lead to enough on-the-job application to bring about significant results. </a:t>
            </a:r>
          </a:p>
          <a:p>
            <a:r>
              <a:rPr lang="en-US" altLang="en-US" sz="1200" dirty="0">
                <a:latin typeface="Arial" panose="020B0604020202020204" pitchFamily="34" charset="0"/>
              </a:rPr>
              <a:t>It takes the collective work of a cross-functional team to develop and deliver the right type of training and maximize on-the-job performance. This collective effort is what will deliver the desired Level 4 results. </a:t>
            </a:r>
          </a:p>
        </p:txBody>
      </p:sp>
      <p:sp>
        <p:nvSpPr>
          <p:cNvPr id="259076"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D4AD7BBF-C42B-4745-9373-89EAEF38D421}" type="slidenum">
              <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149648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xfrm>
            <a:off x="422275" y="703263"/>
            <a:ext cx="6257925" cy="3521075"/>
          </a:xfrm>
          <a:prstGeom prst="rect">
            <a:avLst/>
          </a:prstGeom>
          <a:ln/>
        </p:spPr>
      </p:sp>
      <p:sp>
        <p:nvSpPr>
          <p:cNvPr id="263171" name="Notes Placeholder 2"/>
          <p:cNvSpPr>
            <a:spLocks noGrp="1"/>
          </p:cNvSpPr>
          <p:nvPr>
            <p:ph type="body" idx="1"/>
          </p:nvPr>
        </p:nvSpPr>
        <p:spPr>
          <a:noFill/>
          <a:ln/>
        </p:spPr>
        <p:txBody>
          <a:bodyPr/>
          <a:lstStyle/>
          <a:p>
            <a:r>
              <a:rPr lang="en-US" altLang="en-US" sz="1200" b="1" dirty="0">
                <a:latin typeface="Arial" panose="020B0604020202020204" pitchFamily="34" charset="0"/>
              </a:rPr>
              <a:t>Guidelines for what to do and say</a:t>
            </a:r>
          </a:p>
          <a:p>
            <a:r>
              <a:rPr lang="en-US" altLang="en-US" sz="1200" dirty="0">
                <a:latin typeface="Arial" panose="020B0604020202020204" pitchFamily="34" charset="0"/>
              </a:rPr>
              <a:t>Kirkpatrick Foundational Principle #4 is “Value must be created before it can be demonstrated.”</a:t>
            </a:r>
          </a:p>
          <a:p>
            <a:r>
              <a:rPr lang="en-US" altLang="en-US" sz="1200" dirty="0">
                <a:latin typeface="Arial" panose="020B0604020202020204" pitchFamily="34" charset="0"/>
              </a:rPr>
              <a:t>The common approach over the past 20 years has been to deliver training, then measure later if it “worked.”</a:t>
            </a:r>
          </a:p>
          <a:p>
            <a:r>
              <a:rPr lang="en-US" altLang="en-US" sz="1200" dirty="0">
                <a:latin typeface="Arial" panose="020B0604020202020204" pitchFamily="34" charset="0"/>
              </a:rPr>
              <a:t>The Kirkpatrick Business Partnership Model fills in the critically important missing element, which is tracking if the initiative is working  to create the required behavior on the job to yield the desired organizational results. </a:t>
            </a:r>
          </a:p>
          <a:p>
            <a:r>
              <a:rPr lang="en-US" altLang="en-US" sz="1200" dirty="0">
                <a:latin typeface="Arial" panose="020B0604020202020204" pitchFamily="34" charset="0"/>
              </a:rPr>
              <a:t>This gives organizations the chance to make adjustments and realize positive results from the initiatives into which time, money and other resources have already been invested. </a:t>
            </a:r>
          </a:p>
          <a:p>
            <a:r>
              <a:rPr lang="en-US" altLang="en-US" sz="1200" dirty="0">
                <a:latin typeface="Arial" panose="020B0604020202020204" pitchFamily="34" charset="0"/>
              </a:rPr>
              <a:t>Now we will look at the New World Kirkpatrick Model, which helps to guide organizations in creating and demonstrating program value. </a:t>
            </a:r>
          </a:p>
          <a:p>
            <a:endParaRPr lang="en-US" altLang="en-US" dirty="0">
              <a:latin typeface="Arial" pitchFamily="34" charset="0"/>
            </a:endParaRPr>
          </a:p>
        </p:txBody>
      </p:sp>
      <p:sp>
        <p:nvSpPr>
          <p:cNvPr id="263172"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112AFC5-47B1-4DBD-A812-1AA458E191E6}" type="slidenum">
              <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34888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xfrm>
            <a:off x="422275" y="703263"/>
            <a:ext cx="6257925" cy="3521075"/>
          </a:xfrm>
          <a:prstGeom prst="rect">
            <a:avLst/>
          </a:prstGeom>
          <a:ln/>
        </p:spPr>
      </p:sp>
      <p:sp>
        <p:nvSpPr>
          <p:cNvPr id="263171" name="Notes Placeholder 2"/>
          <p:cNvSpPr>
            <a:spLocks noGrp="1"/>
          </p:cNvSpPr>
          <p:nvPr>
            <p:ph type="body" idx="1"/>
          </p:nvPr>
        </p:nvSpPr>
        <p:spPr>
          <a:noFill/>
          <a:ln/>
        </p:spPr>
        <p:txBody>
          <a:bodyPr/>
          <a:lstStyle/>
          <a:p>
            <a:r>
              <a:rPr lang="en-US" altLang="en-US" dirty="0">
                <a:latin typeface="Arial" pitchFamily="34" charset="0"/>
              </a:rPr>
              <a:t>This is a picture of Jim on the deck of the USS Wisconsin in Norfolk, VA. It was built in 1943. Each chain link weighs 120 lbs. – the heaviest chain in the world! (You should have seen how surprised the onlookers were when he threw it over his shoulder and started carrying it around- kidding!)</a:t>
            </a:r>
          </a:p>
          <a:p>
            <a:r>
              <a:rPr lang="en-US" altLang="en-US" b="1" dirty="0">
                <a:latin typeface="Arial" panose="020B0604020202020204" pitchFamily="34" charset="0"/>
              </a:rPr>
              <a:t>Guidelines for what to do and say</a:t>
            </a:r>
          </a:p>
          <a:p>
            <a:r>
              <a:rPr lang="en-US" altLang="en-US" dirty="0">
                <a:latin typeface="Arial" pitchFamily="34" charset="0"/>
              </a:rPr>
              <a:t>The final Kirkpatrick Foundational Principle is “A compelling chain of evidence demonstrates your bottom-line value.” </a:t>
            </a:r>
          </a:p>
          <a:p>
            <a:endParaRPr lang="en-US" altLang="en-US" dirty="0">
              <a:latin typeface="Arial" pitchFamily="34" charset="0"/>
            </a:endParaRPr>
          </a:p>
        </p:txBody>
      </p:sp>
      <p:sp>
        <p:nvSpPr>
          <p:cNvPr id="263172"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8112AFC5-47B1-4DBD-A812-1AA458E191E6}" type="slidenum">
              <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34888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97026A7-A8D0-7CB1-F9E6-8AE7DD95379C}"/>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591D5B16-B672-10B2-BD6F-E137D2C52D4E}"/>
              </a:ext>
            </a:extLst>
          </p:cNvPr>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00"/>
              </a:spcAft>
            </a:pPr>
            <a:r>
              <a:rPr lang="en-US" altLang="en-US" b="1">
                <a:solidFill>
                  <a:srgbClr val="000000"/>
                </a:solidFill>
                <a:latin typeface="Arial" panose="020B0604020202020204" pitchFamily="34" charset="0"/>
              </a:rPr>
              <a:t>Guidelines for what to do and say</a:t>
            </a:r>
          </a:p>
          <a:p>
            <a:pPr eaLnBrk="1" hangingPunct="1">
              <a:spcBef>
                <a:spcPct val="0"/>
              </a:spcBef>
            </a:pPr>
            <a:r>
              <a:rPr lang="en-US" altLang="en-US" dirty="0">
                <a:latin typeface="Arial" panose="020B0604020202020204" pitchFamily="34" charset="0"/>
              </a:rPr>
              <a:t>This is an illustration for much of the way training relates to the business. Lots of activity exists, but the narrow focus on developing and delivering learning events leads to unknown and weak results. Too much is left to chance. </a:t>
            </a:r>
          </a:p>
        </p:txBody>
      </p:sp>
      <p:sp>
        <p:nvSpPr>
          <p:cNvPr id="95236" name="Slide Number Placeholder 3">
            <a:extLst>
              <a:ext uri="{FF2B5EF4-FFF2-40B4-BE49-F238E27FC236}">
                <a16:creationId xmlns:a16="http://schemas.microsoft.com/office/drawing/2014/main" id="{2CCCE102-0FAB-E88F-F30A-7111E88D8A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fld id="{85E181CA-E58D-4091-BDE1-CA321A138336}"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3E7059E-1D11-090F-C80C-2A348A8BF492}"/>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CE086C43-6C14-C001-FFBB-ADE16D63C7E3}"/>
              </a:ext>
            </a:extLst>
          </p:cNvPr>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solidFill>
                  <a:srgbClr val="000000"/>
                </a:solidFill>
                <a:latin typeface="Arial" panose="020B0604020202020204" pitchFamily="34" charset="0"/>
              </a:rPr>
              <a:t>Guidelines for what to do and say</a:t>
            </a:r>
          </a:p>
          <a:p>
            <a:pPr eaLnBrk="1" hangingPunct="1"/>
            <a:r>
              <a:rPr lang="en-US" altLang="en-US" sz="1100">
                <a:latin typeface="Arial" panose="020B0604020202020204" pitchFamily="34" charset="0"/>
                <a:cs typeface="Arial" panose="020B0604020202020204" pitchFamily="34" charset="0"/>
              </a:rPr>
              <a:t>This picture represents what we call the Kirkpatrick Business Partnership Model. The bridge can be interpreted in two ways. The first, crossing the strategic divide, is the critical connection between learning and all of the other internal business partnerships that must work together to maximize on-the-job application of skills and, subsequently, targeted results. The degree to which these business partnerships work together will largely determine the future of your training function</a:t>
            </a:r>
            <a:r>
              <a:rPr lang="en-US" altLang="ja-JP" sz="1100">
                <a:latin typeface="Arial" panose="020B0604020202020204" pitchFamily="34" charset="0"/>
                <a:cs typeface="Arial" panose="020B0604020202020204" pitchFamily="34" charset="0"/>
              </a:rPr>
              <a:t>, and the degree to which bottom-line impact is realized.</a:t>
            </a:r>
            <a:endParaRPr lang="en-US" altLang="en-US" sz="1100">
              <a:latin typeface="Arial" panose="020B0604020202020204" pitchFamily="34" charset="0"/>
              <a:cs typeface="Arial" panose="020B0604020202020204" pitchFamily="34" charset="0"/>
            </a:endParaRPr>
          </a:p>
          <a:p>
            <a:pPr eaLnBrk="1" hangingPunct="1"/>
            <a:r>
              <a:rPr lang="en-US" altLang="en-US" sz="1100">
                <a:latin typeface="Arial" panose="020B0604020202020204" pitchFamily="34" charset="0"/>
                <a:cs typeface="Arial" panose="020B0604020202020204" pitchFamily="34" charset="0"/>
              </a:rPr>
              <a:t>From a more tactical point of view, this bridge represents the connection between Level 2 (learning) and Level 3 (behavior). The key to reaching Level 4 (results) is to connect learning to application. Application will not happen through world-class training, good intentions or magic. Instead, it is the coordinated work of groups of individuals leveraging our concept of required drivers (see our 2010 article “</a:t>
            </a:r>
            <a:r>
              <a:rPr lang="en-US" altLang="ja-JP" sz="1100">
                <a:latin typeface="Arial" panose="020B0604020202020204" pitchFamily="34" charset="0"/>
                <a:cs typeface="Arial" panose="020B0604020202020204" pitchFamily="34" charset="0"/>
              </a:rPr>
              <a:t>ROE’s Rising Star” for the strategic and our 2014 whitepaper “The Kirkpatrick Four Levels</a:t>
            </a:r>
            <a:r>
              <a:rPr lang="en-US" altLang="ja-JP" sz="1100" baseline="300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A Fresh Look After 55 Years” for the tactical).  Both are free downloads in the Resources tab of kirkpatrickpartners.com. The degree of application will directly influence how quickly and to what degree targeted business outcomes are realized. </a:t>
            </a:r>
            <a:endParaRPr lang="en-US" altLang="en-US" sz="1100">
              <a:latin typeface="Arial" panose="020B0604020202020204" pitchFamily="34" charset="0"/>
              <a:cs typeface="Arial" panose="020B0604020202020204" pitchFamily="34" charset="0"/>
            </a:endParaRPr>
          </a:p>
        </p:txBody>
      </p:sp>
      <p:sp>
        <p:nvSpPr>
          <p:cNvPr id="96260" name="Slide Number Placeholder 3">
            <a:extLst>
              <a:ext uri="{FF2B5EF4-FFF2-40B4-BE49-F238E27FC236}">
                <a16:creationId xmlns:a16="http://schemas.microsoft.com/office/drawing/2014/main" id="{C6E6417B-36C2-BD28-1DCA-20BFB80DFB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fld id="{30E0923D-85AF-4350-9B46-34F8968B393E}"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421A4CB-F4DC-4B92-3D8F-9E33BF2DB2E7}"/>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1E0129B5-6B42-7CE6-AD6B-36939B5AABB9}"/>
              </a:ext>
            </a:extLst>
          </p:cNvPr>
          <p:cNvSpPr>
            <a:spLocks noGrp="1"/>
          </p:cNvSpPr>
          <p:nvPr>
            <p:ph type="body" idx="1"/>
          </p:nvPr>
        </p:nvSpPr>
        <p:spPr bwMode="auto">
          <a:xfrm>
            <a:off x="712788" y="4344988"/>
            <a:ext cx="5607050" cy="4695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08" tIns="43004" rIns="86008" bIns="43004"/>
          <a:lstStyle/>
          <a:p>
            <a:r>
              <a:rPr lang="en-US" altLang="en-US" b="1">
                <a:solidFill>
                  <a:srgbClr val="000000"/>
                </a:solidFill>
                <a:latin typeface="Arial" panose="020B0604020202020204" pitchFamily="34" charset="0"/>
              </a:rPr>
              <a:t>Guidelines for what to do and say</a:t>
            </a:r>
          </a:p>
          <a:p>
            <a:r>
              <a:rPr lang="en-US" altLang="en-US">
                <a:latin typeface="Arial" panose="020B0604020202020204" pitchFamily="34" charset="0"/>
                <a:cs typeface="Arial" panose="020B0604020202020204" pitchFamily="34" charset="0"/>
              </a:rPr>
              <a:t>If you prefer, use this and the following slide instead of the previous two slides. </a:t>
            </a:r>
          </a:p>
          <a:p>
            <a:r>
              <a:rPr lang="en-US" altLang="en-US">
                <a:latin typeface="Arial" panose="020B0604020202020204" pitchFamily="34" charset="0"/>
                <a:cs typeface="Arial" panose="020B0604020202020204" pitchFamily="34" charset="0"/>
              </a:rPr>
              <a:t>This slide illustrates what we call “</a:t>
            </a:r>
            <a:r>
              <a:rPr lang="en-US" altLang="ja-JP">
                <a:latin typeface="Arial" panose="020B0604020202020204" pitchFamily="34" charset="0"/>
                <a:cs typeface="Arial" panose="020B0604020202020204" pitchFamily="34" charset="0"/>
              </a:rPr>
              <a:t>the old training model,” with training on the left (note the sparse vegetation) and the business on the right. The major point to make with this picture (taken in Greece) is that business leaders do not see training as a strategic value proposition to their organization. The little white sailboat crossing the separation is the only real connection between the two. Participants are ferried across to training, then return to their jobs. Training is seen as a cost center, with little impact or credit. </a:t>
            </a:r>
            <a:endParaRPr lang="en-US" altLang="en-US">
              <a:latin typeface="Arial" panose="020B0604020202020204" pitchFamily="34" charset="0"/>
              <a:cs typeface="Arial" panose="020B0604020202020204" pitchFamily="34" charset="0"/>
            </a:endParaRPr>
          </a:p>
        </p:txBody>
      </p:sp>
      <p:sp>
        <p:nvSpPr>
          <p:cNvPr id="97284" name="Slide Number Placeholder 3">
            <a:extLst>
              <a:ext uri="{FF2B5EF4-FFF2-40B4-BE49-F238E27FC236}">
                <a16:creationId xmlns:a16="http://schemas.microsoft.com/office/drawing/2014/main" id="{D02BAC3B-EB7E-6DE8-2E7E-BB107FA371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fld id="{C94EAE03-BB65-4FA9-B07F-695FBD233575}"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97285" name="Date Placeholder 4">
            <a:extLst>
              <a:ext uri="{FF2B5EF4-FFF2-40B4-BE49-F238E27FC236}">
                <a16:creationId xmlns:a16="http://schemas.microsoft.com/office/drawing/2014/main" id="{CCB5E46F-E9DD-EC9A-EA32-75792A08113F}"/>
              </a:ext>
            </a:extLst>
          </p:cNvPr>
          <p:cNvSpPr>
            <a:spLocks noGrp="1"/>
          </p:cNvSpPr>
          <p:nvPr>
            <p:ph type="dt" sz="quarter" idx="4294967295"/>
          </p:nvPr>
        </p:nvSpPr>
        <p:spPr bwMode="auto">
          <a:xfrm>
            <a:off x="3970338"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08" tIns="43004" rIns="86008" bIns="43004"/>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r>
              <a:rPr lang="en-US" altLang="en-US"/>
              <a:t>11/18/13</a:t>
            </a:r>
          </a:p>
        </p:txBody>
      </p:sp>
      <p:sp>
        <p:nvSpPr>
          <p:cNvPr id="97286" name="Header Placeholder 5">
            <a:extLst>
              <a:ext uri="{FF2B5EF4-FFF2-40B4-BE49-F238E27FC236}">
                <a16:creationId xmlns:a16="http://schemas.microsoft.com/office/drawing/2014/main" id="{6AAED490-9DBB-2C98-739D-FC5DADED0909}"/>
              </a:ext>
            </a:extLst>
          </p:cNvPr>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08" tIns="43004" rIns="86008" bIns="43004"/>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r>
              <a:rPr lang="en-US" altLang="en-US"/>
              <a:t>NFCU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DB461AB-0397-17D1-F786-5DDDF7EB7342}"/>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3B7EFA57-A85F-EE3E-60D2-D4A2F4AD8621}"/>
              </a:ext>
            </a:extLst>
          </p:cNvPr>
          <p:cNvSpPr>
            <a:spLocks noGrp="1"/>
          </p:cNvSpPr>
          <p:nvPr>
            <p:ph type="body" idx="1"/>
          </p:nvPr>
        </p:nvSpPr>
        <p:spPr bwMode="auto">
          <a:xfrm>
            <a:off x="700088" y="4416425"/>
            <a:ext cx="56102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08" tIns="43004" rIns="86008" bIns="43004"/>
          <a:lstStyle/>
          <a:p>
            <a:r>
              <a:rPr lang="en-US" altLang="en-US" b="1" dirty="0">
                <a:solidFill>
                  <a:srgbClr val="000000"/>
                </a:solidFill>
                <a:latin typeface="Arial" panose="020B0604020202020204" pitchFamily="34" charset="0"/>
              </a:rPr>
              <a:t>Guidelines for what to do and say</a:t>
            </a:r>
          </a:p>
          <a:p>
            <a:pPr>
              <a:spcAft>
                <a:spcPts val="600"/>
              </a:spcAft>
            </a:pPr>
            <a:r>
              <a:rPr lang="en-US" altLang="en-US" dirty="0">
                <a:latin typeface="Arial" panose="020B0604020202020204" pitchFamily="34" charset="0"/>
              </a:rPr>
              <a:t>This picture, taken near the previous picture, represents what we call the Business Partnership Model. Note the beach area connecting training on the left and business on the right. Collaboration and value creation come to life during all three phases of any major initiative: planning, execution (including drivers at Level 3), and at the end when value is demonstrated and all parties share the ultimate organizational success!</a:t>
            </a:r>
          </a:p>
          <a:p>
            <a:r>
              <a:rPr lang="en-US" altLang="en-US" dirty="0">
                <a:latin typeface="Arial" panose="020B0604020202020204" pitchFamily="34" charset="0"/>
              </a:rPr>
              <a:t>We suggest you use either the bridge or the island pictures, not both, to illustrate your point. </a:t>
            </a:r>
          </a:p>
        </p:txBody>
      </p:sp>
      <p:sp>
        <p:nvSpPr>
          <p:cNvPr id="98308" name="Slide Number Placeholder 3">
            <a:extLst>
              <a:ext uri="{FF2B5EF4-FFF2-40B4-BE49-F238E27FC236}">
                <a16:creationId xmlns:a16="http://schemas.microsoft.com/office/drawing/2014/main" id="{694EDBF5-31FF-1831-626F-DFB87350BE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fld id="{A64B8291-F90A-4AC7-9D3D-942E61019969}"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
        <p:nvSpPr>
          <p:cNvPr id="98309" name="Date Placeholder 4">
            <a:extLst>
              <a:ext uri="{FF2B5EF4-FFF2-40B4-BE49-F238E27FC236}">
                <a16:creationId xmlns:a16="http://schemas.microsoft.com/office/drawing/2014/main" id="{A84766EB-7470-AC41-2E59-D46D8840D235}"/>
              </a:ext>
            </a:extLst>
          </p:cNvPr>
          <p:cNvSpPr>
            <a:spLocks noGrp="1"/>
          </p:cNvSpPr>
          <p:nvPr>
            <p:ph type="dt" sz="quarter" idx="4294967295"/>
          </p:nvPr>
        </p:nvSpPr>
        <p:spPr bwMode="auto">
          <a:xfrm>
            <a:off x="3970338"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08" tIns="43004" rIns="86008" bIns="43004"/>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r>
              <a:rPr lang="en-US" altLang="en-US"/>
              <a:t>11/18/13</a:t>
            </a:r>
          </a:p>
        </p:txBody>
      </p:sp>
      <p:sp>
        <p:nvSpPr>
          <p:cNvPr id="98310" name="Header Placeholder 5">
            <a:extLst>
              <a:ext uri="{FF2B5EF4-FFF2-40B4-BE49-F238E27FC236}">
                <a16:creationId xmlns:a16="http://schemas.microsoft.com/office/drawing/2014/main" id="{D435B957-0B65-07B3-6F8B-5A354ED5A47C}"/>
              </a:ext>
            </a:extLst>
          </p:cNvPr>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08" tIns="43004" rIns="86008" bIns="43004"/>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r>
              <a:rPr lang="en-US" altLang="en-US"/>
              <a:t>NFCU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779" tIns="52390" rIns="104779" bIns="52390"/>
          <a:lstStyle/>
          <a:p>
            <a:pPr>
              <a:spcBef>
                <a:spcPct val="0"/>
              </a:spcBef>
              <a:spcAft>
                <a:spcPts val="600"/>
              </a:spcAft>
            </a:pPr>
            <a:r>
              <a:rPr lang="en-US" altLang="en-US" sz="1200" b="1" baseline="30000" dirty="0">
                <a:latin typeface="Arial" panose="020B0604020202020204" pitchFamily="34" charset="0"/>
              </a:rPr>
              <a:t>Guidelines for what to do  and say</a:t>
            </a:r>
          </a:p>
          <a:p>
            <a:pPr>
              <a:spcBef>
                <a:spcPct val="0"/>
              </a:spcBef>
              <a:spcAft>
                <a:spcPts val="600"/>
              </a:spcAft>
            </a:pPr>
            <a:r>
              <a:rPr lang="en-US" altLang="en-US" sz="1200" baseline="30000" dirty="0">
                <a:latin typeface="Arial" panose="020B0604020202020204" pitchFamily="34" charset="0"/>
              </a:rPr>
              <a:t>We took a brief look at the New World Kirkpatrick Model at the beginning of the program. Now we are ready to dig deeper into it. Some of you who have come to this program with many years of training experience may be surprised at how many elements of the four levels are new. This New World Kirkpatrick Model diagram was conceived in 2010 to visually show the importance of and relationship between each of the four levels. We also enhanced each level by adding elements that increase the likelihood of maximizing on-the-job performance and training’s contribution to the bottom line of any organization.</a:t>
            </a:r>
          </a:p>
          <a:p>
            <a:pPr>
              <a:spcBef>
                <a:spcPct val="0"/>
              </a:spcBef>
              <a:spcAft>
                <a:spcPts val="600"/>
              </a:spcAft>
            </a:pPr>
            <a:r>
              <a:rPr lang="en-US" altLang="en-US" sz="1200" baseline="30000" dirty="0">
                <a:latin typeface="Arial" panose="020B0604020202020204" pitchFamily="34" charset="0"/>
              </a:rPr>
              <a:t>You can see that L1 and L2 are now stacked on top of each other. This is because, in practice, they can and should be assessed simultaneously both during and after training. For instance, a group activity can provide a rich amount of information about how well people are actively participating in the training (Level 1) and able to demonstrate newly developed skills (Level 2). At the end of a program, it is strongly recommended that a participant survey include items that relate to Levels 1 and 2, as well as items that look ahead to Level 3 Behavior and Level 4 Results.</a:t>
            </a:r>
          </a:p>
          <a:p>
            <a:pPr>
              <a:spcBef>
                <a:spcPct val="0"/>
              </a:spcBef>
              <a:spcAft>
                <a:spcPts val="600"/>
              </a:spcAft>
            </a:pPr>
            <a:r>
              <a:rPr lang="en-US" altLang="en-US" sz="1200" baseline="30000" dirty="0">
                <a:latin typeface="Arial" panose="020B0604020202020204" pitchFamily="34" charset="0"/>
              </a:rPr>
              <a:t>Level 1 includes not just traditional customer satisfaction issues, but also content relevance and participant engagement. </a:t>
            </a:r>
          </a:p>
          <a:p>
            <a:pPr>
              <a:spcBef>
                <a:spcPct val="0"/>
              </a:spcBef>
              <a:spcAft>
                <a:spcPts val="600"/>
              </a:spcAft>
            </a:pPr>
            <a:r>
              <a:rPr lang="en-US" altLang="en-US" sz="1200" baseline="30000" dirty="0">
                <a:latin typeface="Arial" panose="020B0604020202020204" pitchFamily="34" charset="0"/>
              </a:rPr>
              <a:t>Level 2 now includes confidence to apply and commitment to act rather than stopping at attitude.  </a:t>
            </a:r>
          </a:p>
          <a:p>
            <a:pPr>
              <a:spcBef>
                <a:spcPct val="0"/>
              </a:spcBef>
              <a:spcAft>
                <a:spcPts val="600"/>
              </a:spcAft>
            </a:pPr>
            <a:r>
              <a:rPr lang="en-US" altLang="en-US" sz="1200" baseline="30000" dirty="0">
                <a:latin typeface="Arial" panose="020B0604020202020204" pitchFamily="34" charset="0"/>
              </a:rPr>
              <a:t>Traditional Level 3 is the bulls-eye in the center of the diagram – to what degree are training graduates applying what they learned on the job. New World Level 3 includes the surrounding rings of on-the-job learning, monitoring, reinforcing, encouraging and rewarding. This is because the New World Model is about actually driving and influencing behaviors rather than just hoping they occur. Required drivers are the key to accomplishing organizational results. </a:t>
            </a:r>
          </a:p>
          <a:p>
            <a:pPr>
              <a:spcBef>
                <a:spcPct val="0"/>
              </a:spcBef>
              <a:spcAft>
                <a:spcPts val="600"/>
              </a:spcAft>
            </a:pPr>
            <a:r>
              <a:rPr lang="en-US" altLang="en-US" sz="1200" baseline="30000" dirty="0">
                <a:latin typeface="Arial" panose="020B0604020202020204" pitchFamily="34" charset="0"/>
              </a:rPr>
              <a:t>Level 4 leading indicators and desired outcomes finish up the diagram. Traditional Level 4 is simply the flag at the top of the mountain. The New World Model basically includes an entire Level 4 mountain rather than just the summit. As we have seen, this allows for monitoring progress towards the top rather than being in the dark about the final outcome. </a:t>
            </a:r>
          </a:p>
          <a:p>
            <a:pPr>
              <a:spcBef>
                <a:spcPct val="0"/>
              </a:spcBef>
              <a:spcAft>
                <a:spcPts val="600"/>
              </a:spcAft>
            </a:pPr>
            <a:r>
              <a:rPr lang="en-US" altLang="en-US" sz="1200" baseline="30000" dirty="0">
                <a:latin typeface="Arial" panose="020B0604020202020204" pitchFamily="34" charset="0"/>
              </a:rPr>
              <a:t>The large orange box is purposefully hard to ignore because Monitor &amp; Adjust is the role of the training function after formal training is complete. It is their job to track driver execution and new behavior occurrence at L3, and leading indicators at L4, to see if the initiative is moving in the right direction. If not, analysis </a:t>
            </a:r>
            <a:r>
              <a:rPr lang="en-US" altLang="en-US" sz="1200" baseline="30000" dirty="0">
                <a:solidFill>
                  <a:srgbClr val="000000"/>
                </a:solidFill>
                <a:latin typeface="Arial" panose="020B0604020202020204" pitchFamily="34" charset="0"/>
              </a:rPr>
              <a:t>needs</a:t>
            </a:r>
            <a:r>
              <a:rPr lang="en-US" altLang="en-US" sz="1200" baseline="30000" dirty="0">
                <a:latin typeface="Arial" panose="020B0604020202020204" pitchFamily="34" charset="0"/>
              </a:rPr>
              <a:t> to be done as to why, and adjustments made to the on-the-job activities. From an opposite perspective, Monitor &amp; Adjust also means that it is important to identify those individuals and areas exhibiting above-standard performance and to reinforce and leverage those best practices. Make no mistake -- while Levels 1 and 2 form the foundation of organizational success, the real power is found in the orange! This is where business strategy execution is successful or not. </a:t>
            </a:r>
          </a:p>
          <a:p>
            <a:pPr>
              <a:spcBef>
                <a:spcPct val="0"/>
              </a:spcBef>
              <a:spcAft>
                <a:spcPts val="600"/>
              </a:spcAft>
            </a:pPr>
            <a:r>
              <a:rPr lang="en-US" altLang="en-US" sz="1200" baseline="30000" dirty="0">
                <a:latin typeface="Arial" panose="020B0604020202020204" pitchFamily="34" charset="0"/>
              </a:rPr>
              <a:t>Participants often ask why this diagram is not a loop, feeding back from L4 to L1. The reason is because an ASTD study showed that when results are not achieved, and the leading indicator flags are not marching up the slope as they should, training is the problem only 10% of the time. While formal training often needs fine tuning, it is seldom necessary to send employees all the way back to the classroom. Interventions within the orange box will almost always correct problems and barriers to progress and ultimate success.  </a:t>
            </a:r>
          </a:p>
          <a:p>
            <a:pPr>
              <a:spcBef>
                <a:spcPct val="0"/>
              </a:spcBef>
              <a:spcAft>
                <a:spcPts val="600"/>
              </a:spcAft>
            </a:pPr>
            <a:r>
              <a:rPr lang="en-US" altLang="en-US" sz="1200" baseline="30000" dirty="0">
                <a:latin typeface="Arial" panose="020B0604020202020204" pitchFamily="34" charset="0"/>
              </a:rPr>
              <a:t>This diagram leaves no doubt that no shortcut exists from Levels 1 and 2 straight to Level 4. This is where the level of effort must be discussed in order to maximize the results of your initiatives. This is a critical conversation because the organization often wants to put the sole responsibility of solving business problems on training, but these problems cannot be solved with training alone. </a:t>
            </a:r>
          </a:p>
          <a:p>
            <a:pPr>
              <a:spcBef>
                <a:spcPct val="0"/>
              </a:spcBef>
              <a:spcAft>
                <a:spcPts val="600"/>
              </a:spcAft>
            </a:pPr>
            <a:r>
              <a:rPr lang="en-US" altLang="en-US" sz="1200" baseline="30000" dirty="0">
                <a:latin typeface="Arial" panose="020B0604020202020204" pitchFamily="34" charset="0"/>
              </a:rPr>
              <a:t>What are your thoughts about the new diagram?</a:t>
            </a:r>
          </a:p>
          <a:p>
            <a:endParaRPr lang="en-US" dirty="0"/>
          </a:p>
        </p:txBody>
      </p:sp>
      <p:sp>
        <p:nvSpPr>
          <p:cNvPr id="4" name="Slide Number Placeholder 3"/>
          <p:cNvSpPr>
            <a:spLocks noGrp="1"/>
          </p:cNvSpPr>
          <p:nvPr>
            <p:ph type="sldNum" sz="quarter" idx="10"/>
          </p:nvPr>
        </p:nvSpPr>
        <p:spPr/>
        <p:txBody>
          <a:bodyPr/>
          <a:lstStyle/>
          <a:p>
            <a:pPr defTabSz="1047796">
              <a:defRPr/>
            </a:pPr>
            <a:fld id="{F042D4B2-89C4-4802-B3E5-665C18A92D4A}" type="slidenum">
              <a:rPr lang="en-US">
                <a:solidFill>
                  <a:prstClr val="black"/>
                </a:solidFill>
                <a:latin typeface="Calibri"/>
                <a:cs typeface="Arial" pitchFamily="34" charset="0"/>
              </a:rPr>
              <a:pPr defTabSz="1047796">
                <a:defRPr/>
              </a:pPr>
              <a:t>19</a:t>
            </a:fld>
            <a:endParaRPr lang="en-US" dirty="0">
              <a:solidFill>
                <a:prstClr val="black"/>
              </a:solidFill>
              <a:latin typeface="Calibri"/>
              <a:cs typeface="Arial" pitchFamily="34" charset="0"/>
            </a:endParaRPr>
          </a:p>
        </p:txBody>
      </p:sp>
    </p:spTree>
    <p:extLst>
      <p:ext uri="{BB962C8B-B14F-4D97-AF65-F5344CB8AC3E}">
        <p14:creationId xmlns:p14="http://schemas.microsoft.com/office/powerpoint/2010/main" val="421656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20</a:t>
            </a:fld>
            <a:endParaRPr lang="en-US" dirty="0"/>
          </a:p>
        </p:txBody>
      </p:sp>
    </p:spTree>
    <p:extLst>
      <p:ext uri="{BB962C8B-B14F-4D97-AF65-F5344CB8AC3E}">
        <p14:creationId xmlns:p14="http://schemas.microsoft.com/office/powerpoint/2010/main" val="138127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501650" y="738188"/>
            <a:ext cx="6573838" cy="3697287"/>
          </a:xfrm>
          <a:ln/>
        </p:spPr>
      </p:sp>
      <p:sp>
        <p:nvSpPr>
          <p:cNvPr id="70659" name="Notes Placeholder 2"/>
          <p:cNvSpPr>
            <a:spLocks noGrp="1"/>
          </p:cNvSpPr>
          <p:nvPr>
            <p:ph type="body" idx="1"/>
          </p:nvPr>
        </p:nvSpPr>
        <p:spPr>
          <a:ln/>
        </p:spPr>
        <p:txBody>
          <a:bodyPr/>
          <a:lstStyle/>
          <a:p>
            <a:pPr>
              <a:defRPr/>
            </a:pPr>
            <a:endParaRPr lang="en-US" altLang="en-US" dirty="0">
              <a:latin typeface="Arial" pitchFamily="34" charset="0"/>
            </a:endParaRPr>
          </a:p>
        </p:txBody>
      </p:sp>
    </p:spTree>
    <p:extLst>
      <p:ext uri="{BB962C8B-B14F-4D97-AF65-F5344CB8AC3E}">
        <p14:creationId xmlns:p14="http://schemas.microsoft.com/office/powerpoint/2010/main" val="427368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Reasons why we evaluate our training programs fit into two categories.</a:t>
            </a:r>
          </a:p>
          <a:p>
            <a:endParaRPr lang="en-US" altLang="en-US" sz="1200" dirty="0">
              <a:latin typeface="Arial" panose="020B0604020202020204" pitchFamily="34" charset="0"/>
            </a:endParaRPr>
          </a:p>
          <a:p>
            <a:r>
              <a:rPr lang="en-US" altLang="en-US" sz="1200" dirty="0">
                <a:latin typeface="Arial" panose="020B0604020202020204" pitchFamily="34" charset="0"/>
              </a:rPr>
              <a:t>The first is what we call </a:t>
            </a:r>
            <a:r>
              <a:rPr lang="en-US" altLang="en-US" sz="1200" b="1" dirty="0">
                <a:latin typeface="Arial" panose="020B0604020202020204" pitchFamily="34" charset="0"/>
              </a:rPr>
              <a:t>effective training. </a:t>
            </a:r>
            <a:r>
              <a:rPr lang="en-US" altLang="en-US" sz="1200" dirty="0">
                <a:latin typeface="Arial" panose="020B0604020202020204" pitchFamily="34" charset="0"/>
              </a:rPr>
              <a:t>These are measurements used to determine if the training program was of good quality and well-received. These relate to Kirkpatrick Levels 1 and 2. These are the most common measurements.</a:t>
            </a:r>
          </a:p>
          <a:p>
            <a:endParaRPr lang="en-US" altLang="en-US" sz="1200" dirty="0">
              <a:latin typeface="Arial" panose="020B0604020202020204" pitchFamily="34" charset="0"/>
            </a:endParaRPr>
          </a:p>
          <a:p>
            <a:r>
              <a:rPr lang="en-US" altLang="en-US" sz="1200" dirty="0">
                <a:latin typeface="Arial" panose="020B0604020202020204" pitchFamily="34" charset="0"/>
              </a:rPr>
              <a:t>The second category is called training effectiveness. These are measurements that show if the training program has helped people to perform effectively on the job to contribute to the highest goals and mission of an organization. This relates to Kirkpatrick Levels 3 and 4. These measurements aren’t made as often, but they are the ones most wanted by organizations and executives. This is where we believe the training industry needs to focus right now to remain viable. We also believe that your training function, and you as a training professional, must decide where you are going to put your flag in the ground. It will likely have enormous implications for your future.</a:t>
            </a:r>
          </a:p>
          <a:p>
            <a:pPr marL="235546" indent="-235546"/>
            <a:endParaRPr lang="en-US" b="0" i="0" dirty="0"/>
          </a:p>
        </p:txBody>
      </p:sp>
      <p:sp>
        <p:nvSpPr>
          <p:cNvPr id="4" name="Slide Number Placeholder 3"/>
          <p:cNvSpPr>
            <a:spLocks noGrp="1"/>
          </p:cNvSpPr>
          <p:nvPr>
            <p:ph type="sldNum" sz="quarter" idx="10"/>
          </p:nvPr>
        </p:nvSpPr>
        <p:spPr/>
        <p:txBody>
          <a:bodyPr/>
          <a:lstStyle/>
          <a:p>
            <a:fld id="{F042D4B2-89C4-4802-B3E5-665C18A92D4A}" type="slidenum">
              <a:rPr lang="en-US" smtClean="0"/>
              <a:pPr/>
              <a:t>3</a:t>
            </a:fld>
            <a:endParaRPr lang="en-US" dirty="0"/>
          </a:p>
        </p:txBody>
      </p:sp>
    </p:spTree>
    <p:extLst>
      <p:ext uri="{BB962C8B-B14F-4D97-AF65-F5344CB8AC3E}">
        <p14:creationId xmlns:p14="http://schemas.microsoft.com/office/powerpoint/2010/main" val="38140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rPr>
              <a:t>Guidelines for what to do and say</a:t>
            </a:r>
          </a:p>
          <a:p>
            <a:r>
              <a:rPr lang="en-US" altLang="en-US" sz="1200" dirty="0">
                <a:latin typeface="Arial" panose="020B0604020202020204" pitchFamily="34" charset="0"/>
              </a:rPr>
              <a:t>If the audience is not already familiar with the four levels, use these slides to introduce them. </a:t>
            </a:r>
          </a:p>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4</a:t>
            </a:fld>
            <a:endParaRPr lang="en-US" dirty="0"/>
          </a:p>
        </p:txBody>
      </p:sp>
    </p:spTree>
    <p:extLst>
      <p:ext uri="{BB962C8B-B14F-4D97-AF65-F5344CB8AC3E}">
        <p14:creationId xmlns:p14="http://schemas.microsoft.com/office/powerpoint/2010/main" val="374396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5</a:t>
            </a:fld>
            <a:endParaRPr lang="en-US" dirty="0"/>
          </a:p>
        </p:txBody>
      </p:sp>
    </p:spTree>
    <p:extLst>
      <p:ext uri="{BB962C8B-B14F-4D97-AF65-F5344CB8AC3E}">
        <p14:creationId xmlns:p14="http://schemas.microsoft.com/office/powerpoint/2010/main" val="271656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6</a:t>
            </a:fld>
            <a:endParaRPr lang="en-US" dirty="0"/>
          </a:p>
        </p:txBody>
      </p:sp>
    </p:spTree>
    <p:extLst>
      <p:ext uri="{BB962C8B-B14F-4D97-AF65-F5344CB8AC3E}">
        <p14:creationId xmlns:p14="http://schemas.microsoft.com/office/powerpoint/2010/main" val="54596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rPr>
              <a:t>Guidelines for what to do and say</a:t>
            </a:r>
          </a:p>
          <a:p>
            <a:r>
              <a:rPr lang="en-US" altLang="en-US" sz="1200" dirty="0">
                <a:latin typeface="Arial" panose="020B0604020202020204" pitchFamily="34" charset="0"/>
              </a:rPr>
              <a:t>Ask the group where they are today in terms of measuring each of the four levels. </a:t>
            </a:r>
          </a:p>
          <a:p>
            <a:r>
              <a:rPr lang="en-US" altLang="en-US" sz="1200" dirty="0">
                <a:latin typeface="Arial" panose="020B0604020202020204" pitchFamily="34" charset="0"/>
              </a:rPr>
              <a:t>To what level do they typically measure? </a:t>
            </a:r>
          </a:p>
          <a:p>
            <a:r>
              <a:rPr lang="en-US" altLang="en-US" sz="1200" dirty="0">
                <a:latin typeface="Arial" panose="020B0604020202020204" pitchFamily="34" charset="0"/>
              </a:rPr>
              <a:t>What is the highest level they have ever measured for any program? </a:t>
            </a:r>
          </a:p>
          <a:p>
            <a:r>
              <a:rPr lang="en-US" altLang="en-US" sz="1200" dirty="0">
                <a:latin typeface="Arial" panose="020B0604020202020204" pitchFamily="34" charset="0"/>
              </a:rPr>
              <a:t>Ask them to briefly offer ideas as to why Levels 3 and 4 are ignored, if that is the case in your organization. </a:t>
            </a:r>
          </a:p>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7</a:t>
            </a:fld>
            <a:endParaRPr lang="en-US" dirty="0"/>
          </a:p>
        </p:txBody>
      </p:sp>
    </p:spTree>
    <p:extLst>
      <p:ext uri="{BB962C8B-B14F-4D97-AF65-F5344CB8AC3E}">
        <p14:creationId xmlns:p14="http://schemas.microsoft.com/office/powerpoint/2010/main" val="335438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546100" y="152400"/>
            <a:ext cx="5584825" cy="3141663"/>
          </a:xfrm>
          <a:ln/>
        </p:spPr>
      </p:sp>
      <p:sp>
        <p:nvSpPr>
          <p:cNvPr id="135171" name="Notes Placeholder 2"/>
          <p:cNvSpPr>
            <a:spLocks noGrp="1"/>
          </p:cNvSpPr>
          <p:nvPr>
            <p:ph type="body" idx="1"/>
          </p:nvPr>
        </p:nvSpPr>
        <p:spPr>
          <a:xfrm>
            <a:off x="152262" y="3313249"/>
            <a:ext cx="6699526" cy="5510568"/>
          </a:xfrm>
          <a:prstGeom prst="rect">
            <a:avLst/>
          </a:prstGeom>
          <a:noFill/>
          <a:ln/>
        </p:spPr>
        <p:txBody>
          <a:bodyPr lIns="90585" tIns="45293" rIns="90585" bIns="45293"/>
          <a:lstStyle/>
          <a:p>
            <a:pPr>
              <a:spcBef>
                <a:spcPct val="0"/>
              </a:spcBef>
              <a:spcAft>
                <a:spcPts val="600"/>
              </a:spcAft>
            </a:pPr>
            <a:r>
              <a:rPr lang="en-US" altLang="en-US" b="1" dirty="0">
                <a:solidFill>
                  <a:srgbClr val="000000"/>
                </a:solidFill>
                <a:latin typeface="Arial" panose="020B0604020202020204" pitchFamily="34" charset="0"/>
              </a:rPr>
              <a:t>Guidelines for what to do and say</a:t>
            </a:r>
          </a:p>
          <a:p>
            <a:pPr>
              <a:spcBef>
                <a:spcPct val="0"/>
              </a:spcBef>
              <a:spcAft>
                <a:spcPts val="600"/>
              </a:spcAft>
            </a:pPr>
            <a:r>
              <a:rPr lang="en-US" altLang="en-US" dirty="0">
                <a:solidFill>
                  <a:srgbClr val="000000"/>
                </a:solidFill>
                <a:latin typeface="Arial" panose="020B0604020202020204" pitchFamily="34" charset="0"/>
              </a:rPr>
              <a:t>Here is an illustration of how leading indicators lead to your Level 4 Result. </a:t>
            </a:r>
          </a:p>
          <a:p>
            <a:pPr>
              <a:spcBef>
                <a:spcPct val="0"/>
              </a:spcBef>
              <a:spcAft>
                <a:spcPts val="600"/>
              </a:spcAft>
            </a:pPr>
            <a:r>
              <a:rPr lang="en-US" altLang="en-US" dirty="0">
                <a:solidFill>
                  <a:srgbClr val="000000"/>
                </a:solidFill>
                <a:latin typeface="Arial" panose="020B0604020202020204" pitchFamily="34" charset="0"/>
              </a:rPr>
              <a:t>The green plateau represents the accomplishment of Levels 1 and 2. This is “base camp,” where all is well, and people are prepared, competent and equipped for the climb. But notice it is not the summit. It is not even close, and many perils and challenges must be faced in order to achieve ultimate mountain climbing and business success.</a:t>
            </a:r>
          </a:p>
          <a:p>
            <a:pPr>
              <a:spcBef>
                <a:spcPct val="0"/>
              </a:spcBef>
              <a:spcAft>
                <a:spcPts val="600"/>
              </a:spcAft>
            </a:pPr>
            <a:r>
              <a:rPr lang="en-US" altLang="en-US" dirty="0">
                <a:solidFill>
                  <a:srgbClr val="000000"/>
                </a:solidFill>
                <a:latin typeface="Arial" panose="020B0604020202020204" pitchFamily="34" charset="0"/>
              </a:rPr>
              <a:t>This may be why many L&amp;D professionals shy away from the ascent. But staying at base camp does little more than jeopardize your jobs and our entire industry.</a:t>
            </a:r>
          </a:p>
          <a:p>
            <a:pPr>
              <a:spcBef>
                <a:spcPct val="0"/>
              </a:spcBef>
              <a:spcAft>
                <a:spcPts val="600"/>
              </a:spcAft>
            </a:pPr>
            <a:r>
              <a:rPr lang="en-US" altLang="en-US" dirty="0">
                <a:solidFill>
                  <a:srgbClr val="000000"/>
                </a:solidFill>
                <a:latin typeface="Arial" panose="020B0604020202020204" pitchFamily="34" charset="0"/>
              </a:rPr>
              <a:t>The best way to work with leading indicators is to picture and present them moving up the slope in the order in which they will most likely occur.</a:t>
            </a:r>
          </a:p>
          <a:p>
            <a:pPr>
              <a:spcBef>
                <a:spcPct val="0"/>
              </a:spcBef>
              <a:spcAft>
                <a:spcPts val="600"/>
              </a:spcAft>
            </a:pPr>
            <a:r>
              <a:rPr lang="en-US" altLang="en-US" dirty="0">
                <a:solidFill>
                  <a:srgbClr val="000000"/>
                </a:solidFill>
                <a:latin typeface="Arial" panose="020B0604020202020204" pitchFamily="34" charset="0"/>
              </a:rPr>
              <a:t>Click to reveal the types of leading indicators that go up the side of the mountain. Read the pictured leading indicators as you tell the story.</a:t>
            </a:r>
          </a:p>
          <a:p>
            <a:pPr>
              <a:spcBef>
                <a:spcPct val="0"/>
              </a:spcBef>
              <a:spcAft>
                <a:spcPts val="600"/>
              </a:spcAft>
            </a:pPr>
            <a:r>
              <a:rPr lang="en-US" altLang="en-US" dirty="0">
                <a:solidFill>
                  <a:srgbClr val="000000"/>
                </a:solidFill>
                <a:latin typeface="Arial" panose="020B0604020202020204" pitchFamily="34" charset="0"/>
              </a:rPr>
              <a:t>This is an illustration of the New World Level 4. The flag at the top of the mountain is your Level 4 Result. </a:t>
            </a:r>
          </a:p>
          <a:p>
            <a:pPr>
              <a:spcBef>
                <a:spcPct val="0"/>
              </a:spcBef>
              <a:spcAft>
                <a:spcPts val="600"/>
              </a:spcAft>
            </a:pPr>
            <a:r>
              <a:rPr lang="en-US" altLang="en-US" dirty="0">
                <a:solidFill>
                  <a:srgbClr val="000000"/>
                </a:solidFill>
                <a:latin typeface="Arial" panose="020B0604020202020204" pitchFamily="34" charset="0"/>
              </a:rPr>
              <a:t>The flags along the side of the mountain are the leading indicators that march their way up to the top, most likely in about the order you see them.</a:t>
            </a:r>
          </a:p>
          <a:p>
            <a:pPr>
              <a:spcBef>
                <a:spcPct val="0"/>
              </a:spcBef>
              <a:spcAft>
                <a:spcPts val="600"/>
              </a:spcAft>
            </a:pPr>
            <a:r>
              <a:rPr lang="en-US" altLang="en-US" dirty="0">
                <a:solidFill>
                  <a:srgbClr val="000000"/>
                </a:solidFill>
                <a:latin typeface="Arial" panose="020B0604020202020204" pitchFamily="34" charset="0"/>
              </a:rPr>
              <a:t>What questions do you have about leading indicators?</a:t>
            </a:r>
          </a:p>
          <a:p>
            <a:pPr defTabSz="913668">
              <a:spcBef>
                <a:spcPts val="0"/>
              </a:spcBef>
              <a:spcAft>
                <a:spcPts val="0"/>
              </a:spcAft>
              <a:defRPr/>
            </a:pPr>
            <a:endParaRPr lang="en-US" altLang="en-US" dirty="0">
              <a:latin typeface="Arial" pitchFamily="34" charset="0"/>
            </a:endParaRPr>
          </a:p>
        </p:txBody>
      </p:sp>
      <p:sp>
        <p:nvSpPr>
          <p:cNvPr id="2" name="Slide Number Placeholder 1">
            <a:extLst>
              <a:ext uri="{FF2B5EF4-FFF2-40B4-BE49-F238E27FC236}">
                <a16:creationId xmlns:a16="http://schemas.microsoft.com/office/drawing/2014/main" id="{B0FF1843-C1ED-4596-8D30-0C443989353E}"/>
              </a:ext>
            </a:extLst>
          </p:cNvPr>
          <p:cNvSpPr>
            <a:spLocks noGrp="1"/>
          </p:cNvSpPr>
          <p:nvPr>
            <p:ph type="sldNum" sz="quarter" idx="5"/>
          </p:nvPr>
        </p:nvSpPr>
        <p:spPr/>
        <p:txBody>
          <a:bodyPr/>
          <a:lstStyle/>
          <a:p>
            <a:pPr>
              <a:defRPr/>
            </a:pPr>
            <a:fld id="{B30837F8-C6FA-4B2E-ADFC-A2B8460B7EE7}" type="slidenum">
              <a:rPr lang="en-US" altLang="en-US" smtClean="0"/>
              <a:pPr>
                <a:defRPr/>
              </a:pPr>
              <a:t>8</a:t>
            </a:fld>
            <a:endParaRPr lang="en-US" altLang="en-US" dirty="0"/>
          </a:p>
        </p:txBody>
      </p:sp>
    </p:spTree>
    <p:extLst>
      <p:ext uri="{BB962C8B-B14F-4D97-AF65-F5344CB8AC3E}">
        <p14:creationId xmlns:p14="http://schemas.microsoft.com/office/powerpoint/2010/main" val="55758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xfrm>
            <a:off x="422275" y="703263"/>
            <a:ext cx="6257925" cy="3521075"/>
          </a:xfrm>
          <a:prstGeom prst="rect">
            <a:avLst/>
          </a:prstGeom>
          <a:ln/>
        </p:spPr>
      </p:sp>
      <p:sp>
        <p:nvSpPr>
          <p:cNvPr id="250883" name="Notes Placeholder 2"/>
          <p:cNvSpPr>
            <a:spLocks noGrp="1"/>
          </p:cNvSpPr>
          <p:nvPr>
            <p:ph type="body" idx="1"/>
          </p:nvPr>
        </p:nvSpPr>
        <p:spPr>
          <a:noFill/>
          <a:ln/>
        </p:spPr>
        <p:txBody>
          <a:bodyPr/>
          <a:lstStyle/>
          <a:p>
            <a:r>
              <a:rPr lang="en-US" altLang="en-US" sz="1200" b="1" dirty="0">
                <a:latin typeface="Arial" panose="020B0604020202020204" pitchFamily="34" charset="0"/>
              </a:rPr>
              <a:t>Guidelines for what to do and say</a:t>
            </a:r>
          </a:p>
          <a:p>
            <a:r>
              <a:rPr lang="en-US" altLang="en-US" sz="1200" dirty="0">
                <a:latin typeface="Arial" panose="020B0604020202020204" pitchFamily="34" charset="0"/>
              </a:rPr>
              <a:t>Kirkpatrick Foundational Principle #1 is “The end is the beginning.” </a:t>
            </a:r>
          </a:p>
          <a:p>
            <a:r>
              <a:rPr lang="en-US" altLang="en-US" sz="1200" dirty="0">
                <a:latin typeface="Arial" panose="020B0604020202020204" pitchFamily="34" charset="0"/>
              </a:rPr>
              <a:t>Starting with the end in mind is a popular mantra used in many respected methodologies and theories; the </a:t>
            </a:r>
            <a:r>
              <a:rPr lang="en-US" altLang="en-US" sz="1200" dirty="0" err="1">
                <a:latin typeface="Arial" panose="020B0604020202020204" pitchFamily="34" charset="0"/>
              </a:rPr>
              <a:t>Kirkpatricks</a:t>
            </a:r>
            <a:r>
              <a:rPr lang="en-US" altLang="en-US" sz="1200" dirty="0">
                <a:latin typeface="Arial" panose="020B0604020202020204" pitchFamily="34" charset="0"/>
              </a:rPr>
              <a:t> certainly did not invent this time-tested concept. </a:t>
            </a:r>
          </a:p>
          <a:p>
            <a:r>
              <a:rPr lang="en-US" altLang="en-US" sz="1200" dirty="0">
                <a:latin typeface="Arial" panose="020B0604020202020204" pitchFamily="34" charset="0"/>
              </a:rPr>
              <a:t>Think about a GPS device. For it to work properly, you need the address of your destination. If you want to go to (insert a local example, if you wish) a certain restaurant in Los Angeles, you will get there more quickly if you enter the address, rather than just typing in LA and driving around until you find it. </a:t>
            </a:r>
          </a:p>
          <a:p>
            <a:r>
              <a:rPr lang="en-US" altLang="en-US" sz="1200" dirty="0">
                <a:latin typeface="Arial" panose="020B0604020202020204" pitchFamily="34" charset="0"/>
              </a:rPr>
              <a:t>The same is true of training initiatives. If you are not clear on what business result you are trying to support or what ultimate outcome your key business stakeholders are trying to accomplish, it is unlikely that you will accomplish the goal or meet their expectations. </a:t>
            </a:r>
          </a:p>
        </p:txBody>
      </p:sp>
      <p:sp>
        <p:nvSpPr>
          <p:cNvPr id="250884" name="Slide Number Placeholder 3"/>
          <p:cNvSpPr txBox="1">
            <a:spLocks noGrp="1"/>
          </p:cNvSpPr>
          <p:nvPr/>
        </p:nvSpPr>
        <p:spPr bwMode="auto">
          <a:xfrm>
            <a:off x="4022824" y="8917303"/>
            <a:ext cx="3078058" cy="469583"/>
          </a:xfrm>
          <a:prstGeom prst="rect">
            <a:avLst/>
          </a:prstGeom>
          <a:noFill/>
          <a:ln w="9525">
            <a:noFill/>
            <a:miter lim="800000"/>
            <a:headEnd/>
            <a:tailEnd/>
          </a:ln>
        </p:spPr>
        <p:txBody>
          <a:bodyPr lIns="94178" tIns="47089" rIns="94178" bIns="470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B3937F1-4FF7-47AC-87B0-F52AE9D172E0}" type="slidenum">
              <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395363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308C5-CC00-49DC-BB1A-AF386F5EB3B2}"/>
              </a:ext>
            </a:extLst>
          </p:cNvPr>
          <p:cNvSpPr>
            <a:spLocks noGrp="1"/>
          </p:cNvSpPr>
          <p:nvPr>
            <p:ph type="dt" sz="half" idx="10"/>
          </p:nvPr>
        </p:nvSpPr>
        <p:spPr/>
        <p:txBody>
          <a:bodyPr/>
          <a:lstStyle/>
          <a:p>
            <a:fld id="{1E3031C5-DBA6-4A75-A351-5F34DC614A2D}" type="datetimeFigureOut">
              <a:rPr lang="en-US" smtClean="0"/>
              <a:t>12/8/2022</a:t>
            </a:fld>
            <a:endParaRPr lang="en-US"/>
          </a:p>
        </p:txBody>
      </p:sp>
      <p:sp>
        <p:nvSpPr>
          <p:cNvPr id="3" name="Footer Placeholder 2">
            <a:extLst>
              <a:ext uri="{FF2B5EF4-FFF2-40B4-BE49-F238E27FC236}">
                <a16:creationId xmlns:a16="http://schemas.microsoft.com/office/drawing/2014/main" id="{A3B6A657-8F38-47BF-88AF-91A04DD0A8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8671B7-52C8-4208-8650-27F08B1D7BB1}"/>
              </a:ext>
            </a:extLst>
          </p:cNvPr>
          <p:cNvSpPr>
            <a:spLocks noGrp="1"/>
          </p:cNvSpPr>
          <p:nvPr>
            <p:ph type="sldNum" sz="quarter" idx="12"/>
          </p:nvPr>
        </p:nvSpPr>
        <p:spPr/>
        <p:txBody>
          <a:bodyPr/>
          <a:lstStyle/>
          <a:p>
            <a:fld id="{324F8884-3111-44C3-8BAB-C608FAEB87BA}" type="slidenum">
              <a:rPr lang="en-US" smtClean="0"/>
              <a:t>‹#›</a:t>
            </a:fld>
            <a:endParaRPr lang="en-US"/>
          </a:p>
        </p:txBody>
      </p:sp>
    </p:spTree>
    <p:extLst>
      <p:ext uri="{BB962C8B-B14F-4D97-AF65-F5344CB8AC3E}">
        <p14:creationId xmlns:p14="http://schemas.microsoft.com/office/powerpoint/2010/main" val="90333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3C99-47E8-48C6-850B-DBEA413C7527}"/>
              </a:ext>
            </a:extLst>
          </p:cNvPr>
          <p:cNvSpPr>
            <a:spLocks noGrp="1"/>
          </p:cNvSpPr>
          <p:nvPr>
            <p:ph type="title"/>
          </p:nvPr>
        </p:nvSpPr>
        <p:spPr>
          <a:xfrm>
            <a:off x="838200" y="129455"/>
            <a:ext cx="10515600" cy="1325563"/>
          </a:xfrm>
        </p:spPr>
        <p:txBody>
          <a:bodyPr>
            <a:normAutofit/>
          </a:bodyPr>
          <a:lstStyle>
            <a:lvl1pPr algn="ctr">
              <a:defRPr sz="4000" b="0">
                <a:latin typeface="Arial" panose="020B0604020202020204" pitchFamily="34" charset="0"/>
                <a:cs typeface="Arial" panose="020B0604020202020204" pitchFamily="34" charset="0"/>
              </a:defRPr>
            </a:lvl1pPr>
          </a:lstStyle>
          <a:p>
            <a:r>
              <a:rPr lang="en-US"/>
              <a:t>Click to edit Master title style</a:t>
            </a:r>
          </a:p>
        </p:txBody>
      </p:sp>
      <p:sp>
        <p:nvSpPr>
          <p:cNvPr id="3" name="TextBox 2">
            <a:extLst>
              <a:ext uri="{FF2B5EF4-FFF2-40B4-BE49-F238E27FC236}">
                <a16:creationId xmlns:a16="http://schemas.microsoft.com/office/drawing/2014/main" id="{BCBD39ED-9093-4905-8008-AFE86FB9A8E4}"/>
              </a:ext>
            </a:extLst>
          </p:cNvPr>
          <p:cNvSpPr txBox="1"/>
          <p:nvPr userDrawn="1"/>
        </p:nvSpPr>
        <p:spPr>
          <a:xfrm>
            <a:off x="4497324" y="6541824"/>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295452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1639-688C-41F4-8793-DDAB308DAFC1}"/>
              </a:ext>
            </a:extLst>
          </p:cNvPr>
          <p:cNvSpPr>
            <a:spLocks noGrp="1"/>
          </p:cNvSpPr>
          <p:nvPr>
            <p:ph type="title"/>
          </p:nvPr>
        </p:nvSpPr>
        <p:spPr>
          <a:xfrm>
            <a:off x="2469822" y="153136"/>
            <a:ext cx="9115720" cy="1055802"/>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073326-797A-4B07-8C86-4B00C1979C44}"/>
              </a:ext>
            </a:extLst>
          </p:cNvPr>
          <p:cNvSpPr>
            <a:spLocks noGrp="1"/>
          </p:cNvSpPr>
          <p:nvPr>
            <p:ph idx="1"/>
          </p:nvPr>
        </p:nvSpPr>
        <p:spPr>
          <a:xfrm>
            <a:off x="2469822" y="1839473"/>
            <a:ext cx="9115720" cy="4351338"/>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E35EB8A9-F376-4317-A2A4-D3BD2EA5B02F}"/>
              </a:ext>
            </a:extLst>
          </p:cNvPr>
          <p:cNvSpPr txBox="1"/>
          <p:nvPr userDrawn="1"/>
        </p:nvSpPr>
        <p:spPr>
          <a:xfrm>
            <a:off x="5429006" y="6561017"/>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176381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1639-688C-41F4-8793-DDAB308DAFC1}"/>
              </a:ext>
            </a:extLst>
          </p:cNvPr>
          <p:cNvSpPr>
            <a:spLocks noGrp="1"/>
          </p:cNvSpPr>
          <p:nvPr>
            <p:ph type="title"/>
          </p:nvPr>
        </p:nvSpPr>
        <p:spPr>
          <a:xfrm>
            <a:off x="2469823" y="153136"/>
            <a:ext cx="9115720" cy="1055802"/>
          </a:xfrm>
        </p:spPr>
        <p:txBody>
          <a:bodyPr>
            <a:normAutofit/>
          </a:bodyPr>
          <a:lstStyle>
            <a:lvl1pPr>
              <a:defRPr sz="30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073326-797A-4B07-8C86-4B00C1979C44}"/>
              </a:ext>
            </a:extLst>
          </p:cNvPr>
          <p:cNvSpPr>
            <a:spLocks noGrp="1"/>
          </p:cNvSpPr>
          <p:nvPr>
            <p:ph idx="1"/>
          </p:nvPr>
        </p:nvSpPr>
        <p:spPr>
          <a:xfrm>
            <a:off x="2469823" y="1839473"/>
            <a:ext cx="9115720" cy="4351338"/>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E35EB8A9-F376-4317-A2A4-D3BD2EA5B02F}"/>
              </a:ext>
            </a:extLst>
          </p:cNvPr>
          <p:cNvSpPr txBox="1"/>
          <p:nvPr userDrawn="1"/>
        </p:nvSpPr>
        <p:spPr>
          <a:xfrm>
            <a:off x="8994650" y="95720"/>
            <a:ext cx="3197351" cy="196208"/>
          </a:xfrm>
          <a:prstGeom prst="rect">
            <a:avLst/>
          </a:prstGeom>
          <a:noFill/>
        </p:spPr>
        <p:txBody>
          <a:bodyPr wrap="square" rtlCol="0"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675"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176381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0AED77-794F-4D0C-9CB1-4380E4067540}"/>
              </a:ext>
            </a:extLst>
          </p:cNvPr>
          <p:cNvSpPr>
            <a:spLocks noGrp="1"/>
          </p:cNvSpPr>
          <p:nvPr>
            <p:ph type="title" hasCustomPrompt="1"/>
          </p:nvPr>
        </p:nvSpPr>
        <p:spPr>
          <a:xfrm>
            <a:off x="838200" y="153136"/>
            <a:ext cx="10515600" cy="1055802"/>
          </a:xfrm>
        </p:spPr>
        <p:txBody>
          <a:bodyPr>
            <a:normAutofit/>
          </a:bodyPr>
          <a:lstStyle>
            <a:lvl1pPr>
              <a:defRPr sz="4000">
                <a:latin typeface="Avenir Next LT Pro Light" panose="020B0304020202020204" pitchFamily="34" charset="0"/>
              </a:defRPr>
            </a:lvl1pPr>
          </a:lstStyle>
          <a:p>
            <a:r>
              <a:rPr lang="en-US" altLang="en-US" dirty="0"/>
              <a:t>Contact Us</a:t>
            </a:r>
            <a:endParaRPr lang="en-US" dirty="0"/>
          </a:p>
        </p:txBody>
      </p:sp>
      <p:sp>
        <p:nvSpPr>
          <p:cNvPr id="6" name="Text Placeholder 5">
            <a:extLst>
              <a:ext uri="{FF2B5EF4-FFF2-40B4-BE49-F238E27FC236}">
                <a16:creationId xmlns:a16="http://schemas.microsoft.com/office/drawing/2014/main" id="{B9CE0E0B-CE61-4A53-A2CD-784F65E90AB4}"/>
              </a:ext>
            </a:extLst>
          </p:cNvPr>
          <p:cNvSpPr>
            <a:spLocks noGrp="1"/>
          </p:cNvSpPr>
          <p:nvPr>
            <p:ph type="body" sz="quarter" idx="11" hasCustomPrompt="1"/>
          </p:nvPr>
        </p:nvSpPr>
        <p:spPr>
          <a:xfrm>
            <a:off x="1687398" y="1876425"/>
            <a:ext cx="9474315" cy="696913"/>
          </a:xfrm>
        </p:spPr>
        <p:txBody>
          <a:bodyPr anchor="ctr"/>
          <a:lstStyle>
            <a:lvl1pPr marL="0" indent="0">
              <a:buNone/>
              <a:defRPr>
                <a:latin typeface="Avenir Next LT Pro Light" panose="020B03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www.kirkpatrickpartners.com</a:t>
            </a:r>
          </a:p>
        </p:txBody>
      </p:sp>
      <p:sp>
        <p:nvSpPr>
          <p:cNvPr id="7" name="Text Placeholder 5">
            <a:extLst>
              <a:ext uri="{FF2B5EF4-FFF2-40B4-BE49-F238E27FC236}">
                <a16:creationId xmlns:a16="http://schemas.microsoft.com/office/drawing/2014/main" id="{E000419A-A5D0-4645-8906-1D3BF77519D9}"/>
              </a:ext>
            </a:extLst>
          </p:cNvPr>
          <p:cNvSpPr>
            <a:spLocks noGrp="1"/>
          </p:cNvSpPr>
          <p:nvPr>
            <p:ph type="body" sz="quarter" idx="12" hasCustomPrompt="1"/>
          </p:nvPr>
        </p:nvSpPr>
        <p:spPr>
          <a:xfrm>
            <a:off x="1687397" y="3080543"/>
            <a:ext cx="9474315" cy="696913"/>
          </a:xfrm>
        </p:spPr>
        <p:txBody>
          <a:bodyPr anchor="ctr"/>
          <a:lstStyle>
            <a:lvl1pPr marL="0" indent="0">
              <a:buNone/>
              <a:defRPr>
                <a:latin typeface="Avenir Next LT Pro Light" panose="020B03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(770) 302-3500</a:t>
            </a:r>
          </a:p>
        </p:txBody>
      </p:sp>
      <p:sp>
        <p:nvSpPr>
          <p:cNvPr id="8" name="Text Placeholder 5">
            <a:extLst>
              <a:ext uri="{FF2B5EF4-FFF2-40B4-BE49-F238E27FC236}">
                <a16:creationId xmlns:a16="http://schemas.microsoft.com/office/drawing/2014/main" id="{B5B157EF-77CE-44F9-AC0B-CA0865A0B5B5}"/>
              </a:ext>
            </a:extLst>
          </p:cNvPr>
          <p:cNvSpPr>
            <a:spLocks noGrp="1"/>
          </p:cNvSpPr>
          <p:nvPr>
            <p:ph type="body" sz="quarter" idx="13" hasCustomPrompt="1"/>
          </p:nvPr>
        </p:nvSpPr>
        <p:spPr>
          <a:xfrm>
            <a:off x="1687396" y="4284661"/>
            <a:ext cx="9474315" cy="696913"/>
          </a:xfrm>
        </p:spPr>
        <p:txBody>
          <a:bodyPr anchor="ctr"/>
          <a:lstStyle>
            <a:lvl1pPr marL="0" indent="0">
              <a:buNone/>
              <a:defRPr>
                <a:latin typeface="Avenir Next LT Pro Light" panose="020B03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information@kirkpatrickpartners</a:t>
            </a:r>
            <a:endParaRPr lang="en-US" dirty="0"/>
          </a:p>
        </p:txBody>
      </p:sp>
    </p:spTree>
    <p:extLst>
      <p:ext uri="{BB962C8B-B14F-4D97-AF65-F5344CB8AC3E}">
        <p14:creationId xmlns:p14="http://schemas.microsoft.com/office/powerpoint/2010/main" val="188254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fld id="{C6D0574B-36D8-4481-A06F-347DC92DB73B}" type="datetimeFigureOut">
              <a:rPr lang="en-US" smtClean="0"/>
              <a:pPr/>
              <a:t>12/8/2022</a:t>
            </a:fld>
            <a:endParaRPr lang="en-US" dirty="0"/>
          </a:p>
        </p:txBody>
      </p:sp>
      <p:sp>
        <p:nvSpPr>
          <p:cNvPr id="4" name="Rectangle 6"/>
          <p:cNvSpPr>
            <a:spLocks noGrp="1" noChangeArrowheads="1"/>
          </p:cNvSpPr>
          <p:nvPr>
            <p:ph type="sldNum" sz="quarter" idx="11"/>
          </p:nvPr>
        </p:nvSpPr>
        <p:spPr/>
        <p:txBody>
          <a:bodyPr/>
          <a:lstStyle>
            <a:lvl1pPr>
              <a:defRPr/>
            </a:lvl1pPr>
          </a:lstStyle>
          <a:p>
            <a:fld id="{59B26327-2C53-4EE3-89EB-9012929B0395}" type="slidenum">
              <a:rPr lang="en-US" smtClean="0"/>
              <a:pPr/>
              <a:t>‹#›</a:t>
            </a:fld>
            <a:endParaRPr lang="en-US" dirty="0"/>
          </a:p>
        </p:txBody>
      </p:sp>
      <p:sp>
        <p:nvSpPr>
          <p:cNvPr id="5" name="Rectangle 4">
            <a:extLst>
              <a:ext uri="{FF2B5EF4-FFF2-40B4-BE49-F238E27FC236}">
                <a16:creationId xmlns:a16="http://schemas.microsoft.com/office/drawing/2014/main" id="{5397A6DD-2325-411A-AC41-F4887A4FC847}"/>
              </a:ext>
            </a:extLst>
          </p:cNvPr>
          <p:cNvSpPr>
            <a:spLocks noChangeArrowheads="1"/>
          </p:cNvSpPr>
          <p:nvPr userDrawn="1"/>
        </p:nvSpPr>
        <p:spPr bwMode="auto">
          <a:xfrm>
            <a:off x="3657600" y="6627168"/>
            <a:ext cx="4876800" cy="230832"/>
          </a:xfrm>
          <a:prstGeom prst="rect">
            <a:avLst/>
          </a:prstGeom>
          <a:noFill/>
          <a:ln>
            <a:noFill/>
          </a:ln>
        </p:spPr>
        <p:txBody>
          <a:bodyPr wrap="square">
            <a:spAutoFit/>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algn="ctr" eaLnBrk="1" hangingPunct="1">
              <a:spcBef>
                <a:spcPct val="50000"/>
              </a:spcBef>
              <a:defRPr/>
            </a:pPr>
            <a:r>
              <a:rPr lang="en-US" sz="900" dirty="0">
                <a:solidFill>
                  <a:schemeClr val="bg1"/>
                </a:solidFill>
                <a:latin typeface="Arial" panose="020B0604020202020204" pitchFamily="34" charset="0"/>
              </a:rPr>
              <a:t>© 2010-2021 Kirkpatrick Partners, LLC. All rights reserved. </a:t>
            </a:r>
          </a:p>
        </p:txBody>
      </p:sp>
    </p:spTree>
    <p:extLst>
      <p:ext uri="{BB962C8B-B14F-4D97-AF65-F5344CB8AC3E}">
        <p14:creationId xmlns:p14="http://schemas.microsoft.com/office/powerpoint/2010/main" val="20611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3657600" y="6627168"/>
            <a:ext cx="4876800" cy="230832"/>
          </a:xfrm>
          <a:prstGeom prst="rect">
            <a:avLst/>
          </a:prstGeom>
          <a:noFill/>
          <a:ln>
            <a:noFill/>
          </a:ln>
        </p:spPr>
        <p:txBody>
          <a:bodyPr>
            <a:spAutoFit/>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itchFamily="34" charset="0"/>
              </a:rPr>
              <a:t>© 2010-2022 Kirkpatrick Partners, LLC. All rights reserved. </a:t>
            </a:r>
          </a:p>
        </p:txBody>
      </p:sp>
      <p:sp>
        <p:nvSpPr>
          <p:cNvPr id="3" name="Content Placeholder 2"/>
          <p:cNvSpPr>
            <a:spLocks noGrp="1"/>
          </p:cNvSpPr>
          <p:nvPr>
            <p:ph idx="1"/>
          </p:nvPr>
        </p:nvSpPr>
        <p:spPr>
          <a:xfrm>
            <a:off x="609600" y="1447800"/>
            <a:ext cx="10972800" cy="4678363"/>
          </a:xfrm>
        </p:spPr>
        <p:txBody>
          <a:bodyPr/>
          <a:lstStyle>
            <a:lvl1pPr>
              <a:spcBef>
                <a:spcPts val="600"/>
              </a:spcBef>
              <a:spcAft>
                <a:spcPts val="1200"/>
              </a:spcAft>
              <a:defRPr/>
            </a:lvl1pPr>
            <a:lvl2pPr>
              <a:spcBef>
                <a:spcPts val="600"/>
              </a:spcBef>
              <a:spcAft>
                <a:spcPts val="1200"/>
              </a:spcAft>
              <a:defRPr/>
            </a:lvl2pPr>
            <a:lvl3pPr>
              <a:spcBef>
                <a:spcPts val="600"/>
              </a:spcBef>
              <a:spcAft>
                <a:spcPts val="1200"/>
              </a:spcAft>
              <a:defRPr/>
            </a:lvl3pPr>
            <a:lvl4pPr>
              <a:spcBef>
                <a:spcPts val="600"/>
              </a:spcBef>
              <a:spcAft>
                <a:spcPts val="1200"/>
              </a:spcAft>
              <a:defRPr/>
            </a:lvl4pPr>
            <a:lvl5pPr>
              <a:spcBef>
                <a:spcPts val="60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noGrp="1" noChangeArrowheads="1"/>
          </p:cNvSpPr>
          <p:nvPr>
            <p:ph type="title"/>
          </p:nvPr>
        </p:nvSpPr>
        <p:spPr bwMode="auto">
          <a:xfrm>
            <a:off x="609600" y="152400"/>
            <a:ext cx="10972800" cy="1143000"/>
          </a:xfrm>
          <a:prstGeom prst="rect">
            <a:avLst/>
          </a:prstGeom>
          <a:noFill/>
          <a:ln>
            <a:noFill/>
          </a:ln>
        </p:spPr>
        <p:txBody>
          <a:bodyPr/>
          <a:lstStyle/>
          <a:p>
            <a:pPr lvl="0"/>
            <a:r>
              <a:rPr lang="en-US" dirty="0"/>
              <a:t>Click to edit Master title style</a:t>
            </a:r>
          </a:p>
        </p:txBody>
      </p:sp>
      <p:sp>
        <p:nvSpPr>
          <p:cNvPr id="5" name="Rectangle 4"/>
          <p:cNvSpPr>
            <a:spLocks noGrp="1" noChangeArrowheads="1"/>
          </p:cNvSpPr>
          <p:nvPr>
            <p:ph type="dt" sz="half" idx="10"/>
          </p:nvPr>
        </p:nvSpPr>
        <p:spPr>
          <a:xfrm>
            <a:off x="304800" y="5562600"/>
            <a:ext cx="2844800" cy="476250"/>
          </a:xfrm>
        </p:spPr>
        <p:txBody>
          <a:bodyPr/>
          <a:lstStyle>
            <a:lvl1pPr>
              <a:defRPr/>
            </a:lvl1pPr>
          </a:lstStyle>
          <a:p>
            <a:pPr eaLnBrk="0" fontAlgn="base" hangingPunct="0">
              <a:spcBef>
                <a:spcPct val="0"/>
              </a:spcBef>
              <a:spcAft>
                <a:spcPct val="0"/>
              </a:spcAft>
            </a:pPr>
            <a:fld id="{C6D0574B-36D8-4481-A06F-347DC92DB73B}" type="datetimeFigureOut">
              <a:rPr lang="en-US" smtClean="0">
                <a:solidFill>
                  <a:srgbClr val="000000"/>
                </a:solidFill>
              </a:rPr>
              <a:pPr eaLnBrk="0" fontAlgn="base" hangingPunct="0">
                <a:spcBef>
                  <a:spcPct val="0"/>
                </a:spcBef>
                <a:spcAft>
                  <a:spcPct val="0"/>
                </a:spcAft>
              </a:pPr>
              <a:t>12/8/2022</a:t>
            </a:fld>
            <a:endParaRPr lang="en-US" dirty="0">
              <a:solidFill>
                <a:srgbClr val="000000"/>
              </a:solidFill>
            </a:endParaRPr>
          </a:p>
        </p:txBody>
      </p:sp>
      <p:sp>
        <p:nvSpPr>
          <p:cNvPr id="6" name="Rectangle 5"/>
          <p:cNvSpPr>
            <a:spLocks noGrp="1" noChangeArrowheads="1"/>
          </p:cNvSpPr>
          <p:nvPr>
            <p:ph type="ftr" sz="quarter" idx="11"/>
          </p:nvPr>
        </p:nvSpPr>
        <p:spPr>
          <a:xfrm>
            <a:off x="4165600" y="6019800"/>
            <a:ext cx="3860800" cy="476250"/>
          </a:xfrm>
        </p:spPr>
        <p:txBody>
          <a:bodyPr/>
          <a:lstStyle>
            <a:lvl1pPr>
              <a:defRPr/>
            </a:lvl1pPr>
          </a:lstStyle>
          <a:p>
            <a:pPr eaLnBrk="0" fontAlgn="base" hangingPunct="0">
              <a:spcBef>
                <a:spcPct val="0"/>
              </a:spcBef>
              <a:spcAft>
                <a:spcPct val="0"/>
              </a:spcAft>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eaLnBrk="0" fontAlgn="base" hangingPunct="0">
              <a:spcBef>
                <a:spcPct val="0"/>
              </a:spcBef>
              <a:spcAft>
                <a:spcPct val="0"/>
              </a:spcAft>
            </a:pPr>
            <a:fld id="{59B26327-2C53-4EE3-89EB-9012929B0395}" type="slidenum">
              <a:rPr lang="en-US" smtClean="0">
                <a:solidFill>
                  <a:srgbClr val="000000"/>
                </a:solidFill>
                <a:cs typeface="Arial" pitchFamily="34" charset="0"/>
              </a:rPr>
              <a:pPr eaLnBrk="0" fontAlgn="base" hangingPunct="0">
                <a:spcBef>
                  <a:spcPct val="0"/>
                </a:spcBef>
                <a:spcAft>
                  <a:spcPct val="0"/>
                </a:spcAft>
              </a:pPr>
              <a:t>‹#›</a:t>
            </a:fld>
            <a:endParaRPr lang="en-US" dirty="0">
              <a:solidFill>
                <a:srgbClr val="000000"/>
              </a:solidFill>
              <a:cs typeface="Arial" pitchFamily="34" charset="0"/>
            </a:endParaRPr>
          </a:p>
        </p:txBody>
      </p:sp>
    </p:spTree>
    <p:extLst>
      <p:ext uri="{BB962C8B-B14F-4D97-AF65-F5344CB8AC3E}">
        <p14:creationId xmlns:p14="http://schemas.microsoft.com/office/powerpoint/2010/main" val="245799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C2108-07AF-4AB3-A976-36C6088B0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D2B55-829F-47FD-8A76-5560CD8499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95DD5F3-659E-4060-B653-3E8EBA80BAB3}"/>
              </a:ext>
            </a:extLst>
          </p:cNvPr>
          <p:cNvSpPr>
            <a:spLocks noGrp="1"/>
          </p:cNvSpPr>
          <p:nvPr>
            <p:ph type="title"/>
          </p:nvPr>
        </p:nvSpPr>
        <p:spPr>
          <a:xfrm>
            <a:off x="838200" y="153136"/>
            <a:ext cx="10515600" cy="1055802"/>
          </a:xfrm>
        </p:spPr>
        <p:txBody>
          <a:bodyPr/>
          <a:lstStyle/>
          <a:p>
            <a:r>
              <a:rPr lang="en-US"/>
              <a:t>Click to edit Master title style</a:t>
            </a:r>
          </a:p>
        </p:txBody>
      </p:sp>
      <p:sp>
        <p:nvSpPr>
          <p:cNvPr id="9" name="TextBox 8">
            <a:extLst>
              <a:ext uri="{FF2B5EF4-FFF2-40B4-BE49-F238E27FC236}">
                <a16:creationId xmlns:a16="http://schemas.microsoft.com/office/drawing/2014/main" id="{A3DAE939-4534-4152-9E18-161190CED81C}"/>
              </a:ext>
            </a:extLst>
          </p:cNvPr>
          <p:cNvSpPr txBox="1"/>
          <p:nvPr userDrawn="1"/>
        </p:nvSpPr>
        <p:spPr>
          <a:xfrm>
            <a:off x="4497325" y="6627052"/>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venir Next LT Pro Light" panose="020B0304020202020204" pitchFamily="34" charset="0"/>
              </a:rPr>
              <a:t>© 2010-2021 Kirkpatrick Partners, LLC. All rights reserved. </a:t>
            </a:r>
          </a:p>
        </p:txBody>
      </p:sp>
    </p:spTree>
    <p:extLst>
      <p:ext uri="{BB962C8B-B14F-4D97-AF65-F5344CB8AC3E}">
        <p14:creationId xmlns:p14="http://schemas.microsoft.com/office/powerpoint/2010/main" val="314694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B621AFD-1E40-4A56-99F1-808C89C89AA4}"/>
              </a:ext>
            </a:extLst>
          </p:cNvPr>
          <p:cNvSpPr>
            <a:spLocks noGrp="1"/>
          </p:cNvSpPr>
          <p:nvPr>
            <p:ph type="ctrTitle" hasCustomPrompt="1"/>
          </p:nvPr>
        </p:nvSpPr>
        <p:spPr>
          <a:xfrm>
            <a:off x="1524000" y="2002089"/>
            <a:ext cx="9144000" cy="2387600"/>
          </a:xfrm>
        </p:spPr>
        <p:txBody>
          <a:bodyPr anchor="b">
            <a:normAutofit/>
          </a:bodyPr>
          <a:lstStyle>
            <a:lvl1pPr>
              <a:defRPr lang="en-US" sz="3200" kern="1200" dirty="0">
                <a:solidFill>
                  <a:schemeClr val="tx1"/>
                </a:solidFill>
                <a:latin typeface="Avenir Next LT Pro Light" panose="020B0304020202020204" pitchFamily="34" charset="0"/>
                <a:ea typeface="+mj-ea"/>
                <a:cs typeface="+mj-cs"/>
              </a:defRPr>
            </a:lvl1pPr>
          </a:lstStyle>
          <a:p>
            <a:r>
              <a:rPr lang="en-US" dirty="0"/>
              <a:t>Win Your Case: Validating Training Program Value Using The Kirkpatrick</a:t>
            </a:r>
            <a:r>
              <a:rPr lang="en-US" baseline="30000" dirty="0"/>
              <a:t>®</a:t>
            </a:r>
            <a:r>
              <a:rPr lang="en-US" dirty="0"/>
              <a:t> Model</a:t>
            </a:r>
          </a:p>
        </p:txBody>
      </p:sp>
      <p:sp>
        <p:nvSpPr>
          <p:cNvPr id="5" name="Subtitle 12">
            <a:extLst>
              <a:ext uri="{FF2B5EF4-FFF2-40B4-BE49-F238E27FC236}">
                <a16:creationId xmlns:a16="http://schemas.microsoft.com/office/drawing/2014/main" id="{3DFC0B25-4ACD-4018-89D9-B26A20B6A487}"/>
              </a:ext>
            </a:extLst>
          </p:cNvPr>
          <p:cNvSpPr>
            <a:spLocks noGrp="1"/>
          </p:cNvSpPr>
          <p:nvPr>
            <p:ph type="subTitle" idx="1"/>
          </p:nvPr>
        </p:nvSpPr>
        <p:spPr>
          <a:xfrm>
            <a:off x="1524000" y="4874816"/>
            <a:ext cx="9144000" cy="1655762"/>
          </a:xfrm>
        </p:spPr>
        <p:txBody>
          <a:bodyPr>
            <a:normAutofit/>
          </a:bodyPr>
          <a:lstStyle>
            <a:lvl1pPr marL="0" indent="0">
              <a:buNone/>
              <a:defRPr lang="en-US" sz="2400" kern="1200" dirty="0">
                <a:solidFill>
                  <a:schemeClr val="tx1"/>
                </a:solidFill>
                <a:latin typeface="Avenir Next LT Pro Light" panose="020B0304020202020204" pitchFamily="34" charset="0"/>
                <a:ea typeface="+mn-ea"/>
                <a:cs typeface="+mn-cs"/>
              </a:defRPr>
            </a:lvl1pPr>
          </a:lstStyle>
          <a:p>
            <a:pPr>
              <a:spcBef>
                <a:spcPts val="0"/>
              </a:spcBef>
            </a:pPr>
            <a:r>
              <a:rPr lang="en-US"/>
              <a:t>Click to edit Master subtitle style</a:t>
            </a:r>
            <a:endParaRPr lang="en-US" dirty="0"/>
          </a:p>
        </p:txBody>
      </p:sp>
    </p:spTree>
    <p:extLst>
      <p:ext uri="{BB962C8B-B14F-4D97-AF65-F5344CB8AC3E}">
        <p14:creationId xmlns:p14="http://schemas.microsoft.com/office/powerpoint/2010/main" val="326911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9ADBE9CE-CA3D-F31B-6CB7-1FC687DA36CA}"/>
              </a:ext>
            </a:extLst>
          </p:cNvPr>
          <p:cNvSpPr txBox="1">
            <a:spLocks noChangeArrowheads="1"/>
          </p:cNvSpPr>
          <p:nvPr userDrawn="1"/>
        </p:nvSpPr>
        <p:spPr bwMode="auto">
          <a:xfrm>
            <a:off x="0" y="6354764"/>
            <a:ext cx="12192000" cy="274637"/>
          </a:xfrm>
          <a:prstGeom prst="rect">
            <a:avLst/>
          </a:prstGeom>
          <a:noFill/>
          <a:ln w="9525">
            <a:noFill/>
            <a:miter lim="800000"/>
            <a:headEnd/>
            <a:tailEnd/>
          </a:ln>
          <a:effectLst/>
        </p:spPr>
        <p:txBody>
          <a:bodyPr>
            <a:spAutoFit/>
          </a:bodyPr>
          <a:lstStyle>
            <a:lvl1pPr eaLnBrk="0" hangingPunct="0">
              <a:defRPr sz="2400">
                <a:solidFill>
                  <a:schemeClr val="tx1"/>
                </a:solidFill>
                <a:latin typeface="Bookman Old Style" pitchFamily="18" charset="0"/>
                <a:ea typeface="MS PGothic" pitchFamily="34" charset="-128"/>
              </a:defRPr>
            </a:lvl1pPr>
            <a:lvl2pPr marL="742950" indent="-285750" eaLnBrk="0" hangingPunct="0">
              <a:defRPr sz="2400">
                <a:solidFill>
                  <a:schemeClr val="tx1"/>
                </a:solidFill>
                <a:latin typeface="Bookman Old Style" pitchFamily="18" charset="0"/>
                <a:ea typeface="MS PGothic" pitchFamily="34" charset="-128"/>
              </a:defRPr>
            </a:lvl2pPr>
            <a:lvl3pPr marL="1143000" indent="-228600" eaLnBrk="0" hangingPunct="0">
              <a:defRPr sz="2400">
                <a:solidFill>
                  <a:schemeClr val="tx1"/>
                </a:solidFill>
                <a:latin typeface="Bookman Old Style" pitchFamily="18" charset="0"/>
                <a:ea typeface="MS PGothic" pitchFamily="34" charset="-128"/>
              </a:defRPr>
            </a:lvl3pPr>
            <a:lvl4pPr marL="1600200" indent="-228600" eaLnBrk="0" hangingPunct="0">
              <a:defRPr sz="2400">
                <a:solidFill>
                  <a:schemeClr val="tx1"/>
                </a:solidFill>
                <a:latin typeface="Bookman Old Style" pitchFamily="18" charset="0"/>
                <a:ea typeface="MS PGothic" pitchFamily="34" charset="-128"/>
              </a:defRPr>
            </a:lvl4pPr>
            <a:lvl5pPr marL="2057400" indent="-228600" eaLnBrk="0" hangingPunct="0">
              <a:defRPr sz="2400">
                <a:solidFill>
                  <a:schemeClr val="tx1"/>
                </a:solidFill>
                <a:latin typeface="Bookman Old Style"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man Old Style"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man Old Style"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man Old Style"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man Old Style" pitchFamily="18" charset="0"/>
                <a:ea typeface="MS PGothic" pitchFamily="34" charset="-128"/>
              </a:defRPr>
            </a:lvl9pPr>
          </a:lstStyle>
          <a:p>
            <a:pPr algn="ctr" eaLnBrk="1" hangingPunct="1">
              <a:spcBef>
                <a:spcPct val="50000"/>
              </a:spcBef>
              <a:defRPr/>
            </a:pPr>
            <a:r>
              <a:rPr lang="en-US" sz="1200" dirty="0">
                <a:latin typeface="Arial" pitchFamily="34" charset="0"/>
              </a:rPr>
              <a:t>© 2010-2017 Kirkpatrick Partners, LLC. All rights reserved. </a:t>
            </a:r>
          </a:p>
        </p:txBody>
      </p:sp>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209ABF-F89C-0A87-B78B-AA7A0C9BDE47}"/>
              </a:ext>
            </a:extLst>
          </p:cNvPr>
          <p:cNvSpPr>
            <a:spLocks noGrp="1" noChangeArrowheads="1"/>
          </p:cNvSpPr>
          <p:nvPr>
            <p:ph type="dt" sz="half" idx="10"/>
          </p:nvPr>
        </p:nvSpPr>
        <p:spPr>
          <a:xfrm>
            <a:off x="304800" y="5562600"/>
            <a:ext cx="2844800" cy="476250"/>
          </a:xfrm>
          <a:prstGeom prst="rect">
            <a:avLst/>
          </a:prstGeom>
        </p:spPr>
        <p:txBody>
          <a:bodyPr/>
          <a:lstStyle>
            <a:lvl1pPr>
              <a:defRPr>
                <a:latin typeface="Bookman Old Style"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272ACC9-B841-5C33-3ACF-0F68B90E6229}"/>
              </a:ext>
            </a:extLst>
          </p:cNvPr>
          <p:cNvSpPr>
            <a:spLocks noGrp="1" noChangeArrowheads="1"/>
          </p:cNvSpPr>
          <p:nvPr>
            <p:ph type="sldNum" sz="quarter" idx="11"/>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B3D7B01F-3F98-40FC-8BAC-C70416F87AB0}" type="slidenum">
              <a:rPr lang="en-US" altLang="en-US"/>
              <a:pPr/>
              <a:t>‹#›</a:t>
            </a:fld>
            <a:endParaRPr lang="en-US" altLang="en-US"/>
          </a:p>
        </p:txBody>
      </p:sp>
    </p:spTree>
    <p:extLst>
      <p:ext uri="{BB962C8B-B14F-4D97-AF65-F5344CB8AC3E}">
        <p14:creationId xmlns:p14="http://schemas.microsoft.com/office/powerpoint/2010/main" val="13293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no ©">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31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E7016-2D93-483E-91CF-F150890182F2}"/>
              </a:ext>
            </a:extLst>
          </p:cNvPr>
          <p:cNvSpPr txBox="1"/>
          <p:nvPr userDrawn="1"/>
        </p:nvSpPr>
        <p:spPr>
          <a:xfrm>
            <a:off x="5291704" y="705177"/>
            <a:ext cx="6418907" cy="5447645"/>
          </a:xfrm>
          <a:prstGeom prst="rect">
            <a:avLst/>
          </a:prstGeom>
          <a:noFill/>
        </p:spPr>
        <p:txBody>
          <a:bodyPr wrap="square" rtlCol="0">
            <a:spAutoFit/>
          </a:bodyPr>
          <a:lstStyle/>
          <a:p>
            <a:r>
              <a:rPr lang="en-US" sz="2800" dirty="0">
                <a:solidFill>
                  <a:schemeClr val="bg1"/>
                </a:solidFill>
                <a:latin typeface="Avenir Next LT Pro Light" panose="020B0304020202020204" pitchFamily="34" charset="0"/>
              </a:rPr>
              <a:t>Trademark and Copyright Warning</a:t>
            </a:r>
          </a:p>
          <a:p>
            <a:r>
              <a:rPr lang="en-US" sz="1400" dirty="0">
                <a:solidFill>
                  <a:schemeClr val="bg1"/>
                </a:solidFill>
                <a:latin typeface="Avenir Next LT Pro Light" panose="020B0304020202020204" pitchFamily="34" charset="0"/>
              </a:rPr>
              <a:t>© Copyright 2010-2022, Kirkpatrick Partners, LLC. All rights reserved. </a:t>
            </a:r>
          </a:p>
          <a:p>
            <a:endParaRPr lang="en-US" dirty="0">
              <a:solidFill>
                <a:schemeClr val="bg1"/>
              </a:solidFill>
              <a:latin typeface="Avenir Next LT Pro Light" panose="020B0304020202020204" pitchFamily="34" charset="0"/>
            </a:endParaRPr>
          </a:p>
          <a:p>
            <a:r>
              <a:rPr lang="en-US" dirty="0">
                <a:solidFill>
                  <a:schemeClr val="bg1"/>
                </a:solidFill>
                <a:latin typeface="Avenir Next LT Pro Light" panose="020B0304020202020204" pitchFamily="34" charset="0"/>
              </a:rPr>
              <a:t>This presentation remains the exclusive property of Kirkpatrick Partners, LLC. Distribution or duplication of these slides and content, in whole or in part, in any way is strictly prohibited. These are for the personal use of program attendees only. </a:t>
            </a:r>
          </a:p>
          <a:p>
            <a:endParaRPr lang="en-US" dirty="0">
              <a:solidFill>
                <a:schemeClr val="bg1"/>
              </a:solidFill>
              <a:latin typeface="Avenir Next LT Pro Light" panose="020B0304020202020204" pitchFamily="34" charset="0"/>
            </a:endParaRPr>
          </a:p>
          <a:p>
            <a:r>
              <a:rPr lang="en-US" dirty="0">
                <a:solidFill>
                  <a:schemeClr val="bg1"/>
                </a:solidFill>
                <a:latin typeface="Avenir Next LT Pro Light" panose="020B0304020202020204" pitchFamily="34" charset="0"/>
              </a:rPr>
              <a:t>The following marks are the property of Kirkpatrick Partners, LLC as related to educational / training materials, programs and books: </a:t>
            </a:r>
          </a:p>
          <a:p>
            <a:pPr lvl="1"/>
            <a:r>
              <a:rPr lang="en-US" dirty="0">
                <a:solidFill>
                  <a:schemeClr val="bg1"/>
                </a:solidFill>
                <a:latin typeface="Avenir Next LT Pro Light" panose="020B0304020202020204" pitchFamily="34" charset="0"/>
              </a:rPr>
              <a:t>Kirkpatrick®                       </a:t>
            </a:r>
          </a:p>
          <a:p>
            <a:pPr lvl="1"/>
            <a:r>
              <a:rPr lang="en-US" dirty="0">
                <a:solidFill>
                  <a:schemeClr val="bg1"/>
                </a:solidFill>
                <a:latin typeface="Avenir Next LT Pro Light" panose="020B0304020202020204" pitchFamily="34" charset="0"/>
              </a:rPr>
              <a:t>BrightLight® 	</a:t>
            </a:r>
          </a:p>
          <a:p>
            <a:pPr lvl="1"/>
            <a:r>
              <a:rPr lang="en-US" dirty="0">
                <a:solidFill>
                  <a:schemeClr val="bg1"/>
                </a:solidFill>
                <a:latin typeface="Avenir Next LT Pro Light" panose="020B0304020202020204" pitchFamily="34" charset="0"/>
              </a:rPr>
              <a:t>Kirkpatrick Four Levels®	</a:t>
            </a:r>
          </a:p>
          <a:p>
            <a:pPr lvl="1"/>
            <a:r>
              <a:rPr lang="en-US" dirty="0">
                <a:solidFill>
                  <a:schemeClr val="bg1"/>
                </a:solidFill>
                <a:latin typeface="Avenir Next LT Pro Light" panose="020B0304020202020204" pitchFamily="34" charset="0"/>
              </a:rPr>
              <a:t>Blended Evaluation Plan®                 </a:t>
            </a:r>
          </a:p>
          <a:p>
            <a:pPr lvl="1"/>
            <a:r>
              <a:rPr lang="en-US" dirty="0">
                <a:solidFill>
                  <a:schemeClr val="bg1"/>
                </a:solidFill>
                <a:latin typeface="Avenir Next LT Pro Light" panose="020B0304020202020204" pitchFamily="34" charset="0"/>
              </a:rPr>
              <a:t>The One and Only Kirkpatrick®</a:t>
            </a:r>
          </a:p>
          <a:p>
            <a:pPr lvl="1"/>
            <a:r>
              <a:rPr lang="en-US" dirty="0">
                <a:solidFill>
                  <a:schemeClr val="bg1"/>
                </a:solidFill>
                <a:latin typeface="Avenir Next LT Pro Light" panose="020B0304020202020204" pitchFamily="34" charset="0"/>
              </a:rPr>
              <a:t>The Standard for Leveraging and Validating Talent Investments™ </a:t>
            </a:r>
          </a:p>
        </p:txBody>
      </p:sp>
    </p:spTree>
    <p:extLst>
      <p:ext uri="{BB962C8B-B14F-4D97-AF65-F5344CB8AC3E}">
        <p14:creationId xmlns:p14="http://schemas.microsoft.com/office/powerpoint/2010/main" val="7020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50721F-9BFA-4BC7-95AD-121A234A3933}"/>
              </a:ext>
            </a:extLst>
          </p:cNvPr>
          <p:cNvSpPr>
            <a:spLocks noGrp="1"/>
          </p:cNvSpPr>
          <p:nvPr>
            <p:ph type="title"/>
          </p:nvPr>
        </p:nvSpPr>
        <p:spPr>
          <a:xfrm>
            <a:off x="838200" y="153136"/>
            <a:ext cx="10515600" cy="1055802"/>
          </a:xfrm>
        </p:spPr>
        <p:txBody>
          <a:bodyPr>
            <a:normAutofit/>
          </a:bodyPr>
          <a:lstStyle>
            <a:lvl1pPr>
              <a:defRPr sz="4000">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518D384E-1A8C-4B8B-A8FA-7014727E292C}"/>
              </a:ext>
            </a:extLst>
          </p:cNvPr>
          <p:cNvSpPr>
            <a:spLocks noGrp="1"/>
          </p:cNvSpPr>
          <p:nvPr>
            <p:ph idx="1"/>
          </p:nvPr>
        </p:nvSpPr>
        <p:spPr>
          <a:xfrm>
            <a:off x="838200" y="1839473"/>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865BD357-1D65-4812-963E-FBF9A10CD1A1}"/>
              </a:ext>
            </a:extLst>
          </p:cNvPr>
          <p:cNvSpPr txBox="1"/>
          <p:nvPr userDrawn="1"/>
        </p:nvSpPr>
        <p:spPr>
          <a:xfrm>
            <a:off x="4497324" y="6474032"/>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bg2">
                    <a:lumMod val="25000"/>
                  </a:schemeClr>
                </a:solidFill>
                <a:latin typeface="Avenir Next LT Pro Light" panose="020B0304020202020204" pitchFamily="34" charset="0"/>
              </a:rPr>
              <a:t>© 2010-2022 Kirkpatrick Partners, LLC. All rights reserved</a:t>
            </a:r>
            <a:r>
              <a:rPr lang="en-US" sz="900" dirty="0">
                <a:solidFill>
                  <a:schemeClr val="bg2">
                    <a:lumMod val="75000"/>
                  </a:schemeClr>
                </a:solidFill>
                <a:latin typeface="Avenir Next LT Pro Light" panose="020B0304020202020204" pitchFamily="34" charset="0"/>
              </a:rPr>
              <a:t>. </a:t>
            </a:r>
          </a:p>
        </p:txBody>
      </p:sp>
    </p:spTree>
    <p:extLst>
      <p:ext uri="{BB962C8B-B14F-4D97-AF65-F5344CB8AC3E}">
        <p14:creationId xmlns:p14="http://schemas.microsoft.com/office/powerpoint/2010/main" val="19830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73326-797A-4B07-8C86-4B00C1979C44}"/>
              </a:ext>
            </a:extLst>
          </p:cNvPr>
          <p:cNvSpPr>
            <a:spLocks noGrp="1"/>
          </p:cNvSpPr>
          <p:nvPr>
            <p:ph idx="1"/>
          </p:nvPr>
        </p:nvSpPr>
        <p:spPr>
          <a:xfrm>
            <a:off x="838200" y="1839473"/>
            <a:ext cx="10515600" cy="435133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CFE8405E-F6AA-4560-9545-CABAEB7119F1}"/>
              </a:ext>
            </a:extLst>
          </p:cNvPr>
          <p:cNvSpPr txBox="1"/>
          <p:nvPr userDrawn="1"/>
        </p:nvSpPr>
        <p:spPr>
          <a:xfrm>
            <a:off x="4497324" y="6529632"/>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bg2">
                    <a:lumMod val="25000"/>
                  </a:schemeClr>
                </a:solidFill>
                <a:latin typeface="Avenir Next LT Pro Light" panose="020B0304020202020204" pitchFamily="34" charset="0"/>
              </a:rPr>
              <a:t>© 2010-2022 Kirkpatrick Partners, LLC. All rights reserved. </a:t>
            </a:r>
          </a:p>
        </p:txBody>
      </p:sp>
      <p:sp>
        <p:nvSpPr>
          <p:cNvPr id="5" name="Title 1">
            <a:extLst>
              <a:ext uri="{FF2B5EF4-FFF2-40B4-BE49-F238E27FC236}">
                <a16:creationId xmlns:a16="http://schemas.microsoft.com/office/drawing/2014/main" id="{F9AD32CB-3CEA-42EE-BE9F-F82EE630DCCD}"/>
              </a:ext>
            </a:extLst>
          </p:cNvPr>
          <p:cNvSpPr>
            <a:spLocks noGrp="1"/>
          </p:cNvSpPr>
          <p:nvPr>
            <p:ph type="title"/>
          </p:nvPr>
        </p:nvSpPr>
        <p:spPr>
          <a:xfrm>
            <a:off x="838200" y="7449"/>
            <a:ext cx="10515600" cy="1029781"/>
          </a:xfrm>
        </p:spPr>
        <p:txBody>
          <a:bodyPr>
            <a:normAutofit/>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76664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09CFC2-7CBA-4304-BB43-45F1D49D83DE}"/>
              </a:ext>
            </a:extLst>
          </p:cNvPr>
          <p:cNvSpPr txBox="1"/>
          <p:nvPr userDrawn="1"/>
        </p:nvSpPr>
        <p:spPr>
          <a:xfrm>
            <a:off x="3734585" y="6551632"/>
            <a:ext cx="4722829" cy="2308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7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85963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C2108-07AF-4AB3-A976-36C6088B0222}"/>
              </a:ext>
            </a:extLst>
          </p:cNvPr>
          <p:cNvSpPr>
            <a:spLocks noGrp="1"/>
          </p:cNvSpPr>
          <p:nvPr>
            <p:ph sz="half" idx="1"/>
          </p:nvPr>
        </p:nvSpPr>
        <p:spPr>
          <a:xfrm>
            <a:off x="838200" y="1825625"/>
            <a:ext cx="5181600" cy="4351338"/>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CFD2B55-829F-47FD-8A76-5560CD849903}"/>
              </a:ext>
            </a:extLst>
          </p:cNvPr>
          <p:cNvSpPr>
            <a:spLocks noGrp="1"/>
          </p:cNvSpPr>
          <p:nvPr>
            <p:ph sz="half" idx="2"/>
          </p:nvPr>
        </p:nvSpPr>
        <p:spPr>
          <a:xfrm>
            <a:off x="6172200" y="1825625"/>
            <a:ext cx="5181600" cy="4351338"/>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95DD5F3-659E-4060-B653-3E8EBA80BAB3}"/>
              </a:ext>
            </a:extLst>
          </p:cNvPr>
          <p:cNvSpPr>
            <a:spLocks noGrp="1"/>
          </p:cNvSpPr>
          <p:nvPr>
            <p:ph type="title"/>
          </p:nvPr>
        </p:nvSpPr>
        <p:spPr>
          <a:xfrm>
            <a:off x="838200" y="153136"/>
            <a:ext cx="10515600" cy="1055802"/>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7" name="TextBox 6">
            <a:extLst>
              <a:ext uri="{FF2B5EF4-FFF2-40B4-BE49-F238E27FC236}">
                <a16:creationId xmlns:a16="http://schemas.microsoft.com/office/drawing/2014/main" id="{6FCA7E32-A9C1-44E6-BBAF-145135BBA1AE}"/>
              </a:ext>
            </a:extLst>
          </p:cNvPr>
          <p:cNvSpPr txBox="1"/>
          <p:nvPr userDrawn="1"/>
        </p:nvSpPr>
        <p:spPr>
          <a:xfrm>
            <a:off x="4497324" y="6538434"/>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429078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ticipant intera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EF36BB-2A4D-48C2-8303-B8DE94D75A8A}"/>
              </a:ext>
            </a:extLst>
          </p:cNvPr>
          <p:cNvSpPr>
            <a:spLocks noGrp="1"/>
          </p:cNvSpPr>
          <p:nvPr>
            <p:ph type="title"/>
          </p:nvPr>
        </p:nvSpPr>
        <p:spPr>
          <a:xfrm>
            <a:off x="838200" y="1302917"/>
            <a:ext cx="10515600" cy="1055802"/>
          </a:xfrm>
        </p:spPr>
        <p:txBody>
          <a:bodyPr>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CB5C7B9F-8E27-4037-995D-03B40D025FAC}"/>
              </a:ext>
            </a:extLst>
          </p:cNvPr>
          <p:cNvSpPr>
            <a:spLocks noGrp="1"/>
          </p:cNvSpPr>
          <p:nvPr>
            <p:ph type="body" sz="quarter" idx="10"/>
          </p:nvPr>
        </p:nvSpPr>
        <p:spPr>
          <a:xfrm>
            <a:off x="838200" y="2553076"/>
            <a:ext cx="10515600" cy="3517523"/>
          </a:xfrm>
        </p:spPr>
        <p:txBody>
          <a:bodyPr anchor="ct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sz="2800">
                <a:solidFill>
                  <a:schemeClr val="bg1"/>
                </a:solidFill>
                <a:latin typeface="Arial" panose="020B0604020202020204" pitchFamily="34" charset="0"/>
                <a:cs typeface="Arial" panose="020B0604020202020204" pitchFamily="34" charset="0"/>
              </a:defRPr>
            </a:lvl2pPr>
            <a:lvl3pPr marL="914400" indent="0" algn="ctr">
              <a:buNone/>
              <a:defRPr sz="2400">
                <a:solidFill>
                  <a:schemeClr val="bg1"/>
                </a:solidFill>
                <a:latin typeface="Arial" panose="020B0604020202020204" pitchFamily="34" charset="0"/>
                <a:cs typeface="Arial" panose="020B0604020202020204" pitchFamily="34" charset="0"/>
              </a:defRPr>
            </a:lvl3pPr>
            <a:lvl4pPr marL="1371600" indent="0" algn="ctr">
              <a:buNone/>
              <a:defRPr sz="2000">
                <a:solidFill>
                  <a:schemeClr val="bg1"/>
                </a:solidFill>
                <a:latin typeface="Arial" panose="020B0604020202020204" pitchFamily="34" charset="0"/>
                <a:cs typeface="Arial" panose="020B0604020202020204" pitchFamily="34" charset="0"/>
              </a:defRPr>
            </a:lvl4pPr>
            <a:lvl5pPr marL="1828800" indent="0" algn="ctr">
              <a:buNone/>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1138AAA-4B63-435C-AA52-075798554824}"/>
              </a:ext>
            </a:extLst>
          </p:cNvPr>
          <p:cNvSpPr txBox="1"/>
          <p:nvPr userDrawn="1"/>
        </p:nvSpPr>
        <p:spPr>
          <a:xfrm>
            <a:off x="4497324" y="6566208"/>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1292642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ADAE3-E673-4616-8D03-52F0BC207FB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4B269A-C294-45C0-AA8E-DC3B390F1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611BE-0583-4851-92BF-52072AB1848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3031C5-DBA6-4A75-A351-5F34DC614A2D}" type="datetimeFigureOut">
              <a:rPr lang="en-US" smtClean="0"/>
              <a:t>12/8/2022</a:t>
            </a:fld>
            <a:endParaRPr lang="en-US"/>
          </a:p>
        </p:txBody>
      </p:sp>
      <p:sp>
        <p:nvSpPr>
          <p:cNvPr id="5" name="Footer Placeholder 4">
            <a:extLst>
              <a:ext uri="{FF2B5EF4-FFF2-40B4-BE49-F238E27FC236}">
                <a16:creationId xmlns:a16="http://schemas.microsoft.com/office/drawing/2014/main" id="{84F83103-3992-4BE9-9331-78C15DA78E3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53EC61-7486-459C-AA98-AF3A74EFB3A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4F8884-3111-44C3-8BAB-C608FAEB87BA}" type="slidenum">
              <a:rPr lang="en-US" smtClean="0"/>
              <a:t>‹#›</a:t>
            </a:fld>
            <a:endParaRPr lang="en-US"/>
          </a:p>
        </p:txBody>
      </p:sp>
    </p:spTree>
    <p:extLst>
      <p:ext uri="{BB962C8B-B14F-4D97-AF65-F5344CB8AC3E}">
        <p14:creationId xmlns:p14="http://schemas.microsoft.com/office/powerpoint/2010/main" val="3706265516"/>
      </p:ext>
    </p:extLst>
  </p:cSld>
  <p:clrMap bg1="lt1" tx1="dk1" bg2="lt2" tx2="dk2" accent1="accent1" accent2="accent2" accent3="accent3" accent4="accent4" accent5="accent5" accent6="accent6" hlink="hlink" folHlink="folHlink"/>
  <p:sldLayoutIdLst>
    <p:sldLayoutId id="2147483689" r:id="rId1"/>
    <p:sldLayoutId id="2147488054" r:id="rId2"/>
    <p:sldLayoutId id="2147488055"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97573-26DD-45FE-857B-EF3B7E51548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CCD81B-66DB-436A-BA08-5C996E495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96693"/>
      </p:ext>
    </p:extLst>
  </p:cSld>
  <p:clrMap bg1="lt1" tx1="dk1" bg2="lt2" tx2="dk2" accent1="accent1" accent2="accent2" accent3="accent3" accent4="accent4" accent5="accent5" accent6="accent6" hlink="hlink" folHlink="folHlink"/>
  <p:sldLayoutIdLst>
    <p:sldLayoutId id="2147483678" r:id="rId1"/>
    <p:sldLayoutId id="2147488053" r:id="rId2"/>
    <p:sldLayoutId id="2147483690" r:id="rId3"/>
    <p:sldLayoutId id="2147483673" r:id="rId4"/>
    <p:sldLayoutId id="2147483697" r:id="rId5"/>
    <p:sldLayoutId id="2147483679" r:id="rId6"/>
    <p:sldLayoutId id="2147483682" r:id="rId7"/>
    <p:sldLayoutId id="2147483704" r:id="rId8"/>
    <p:sldLayoutId id="2147483703"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97573-26DD-45FE-857B-EF3B7E515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CCD81B-66DB-436A-BA08-5C996E495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6EEA39F-482E-4660-A0D8-D227DD104A7F}"/>
              </a:ext>
            </a:extLst>
          </p:cNvPr>
          <p:cNvSpPr>
            <a:spLocks noChangeArrowheads="1"/>
          </p:cNvSpPr>
          <p:nvPr userDrawn="1"/>
        </p:nvSpPr>
        <p:spPr bwMode="auto">
          <a:xfrm>
            <a:off x="3657600" y="6627168"/>
            <a:ext cx="4876800" cy="230832"/>
          </a:xfrm>
          <a:prstGeom prst="rect">
            <a:avLst/>
          </a:prstGeom>
          <a:noFill/>
          <a:ln>
            <a:noFill/>
          </a:ln>
        </p:spPr>
        <p:txBody>
          <a:bodyPr wrap="square">
            <a:spAutoFit/>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algn="ctr" eaLnBrk="1" hangingPunct="1">
              <a:spcBef>
                <a:spcPct val="50000"/>
              </a:spcBef>
              <a:defRPr/>
            </a:pPr>
            <a:r>
              <a:rPr lang="en-US" sz="900" dirty="0">
                <a:solidFill>
                  <a:schemeClr val="bg2">
                    <a:lumMod val="50000"/>
                  </a:schemeClr>
                </a:solidFill>
                <a:latin typeface="Arial" panose="020B0604020202020204" pitchFamily="34" charset="0"/>
              </a:rPr>
              <a:t>© 2010-2022 Kirkpatrick Partners, LLC. All rights reserved. </a:t>
            </a:r>
          </a:p>
        </p:txBody>
      </p:sp>
    </p:spTree>
    <p:extLst>
      <p:ext uri="{BB962C8B-B14F-4D97-AF65-F5344CB8AC3E}">
        <p14:creationId xmlns:p14="http://schemas.microsoft.com/office/powerpoint/2010/main" val="392553631"/>
      </p:ext>
    </p:extLst>
  </p:cSld>
  <p:clrMap bg1="lt1" tx1="dk1" bg2="lt2" tx2="dk2" accent1="accent1" accent2="accent2" accent3="accent3" accent4="accent4" accent5="accent5" accent6="accent6" hlink="hlink" folHlink="folHlink"/>
  <p:sldLayoutIdLst>
    <p:sldLayoutId id="21474880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fld id="{C6D0574B-36D8-4481-A06F-347DC92DB73B}" type="datetimeFigureOut">
              <a:rPr lang="en-US" smtClean="0"/>
              <a:pPr/>
              <a:t>12/8/2022</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59B26327-2C53-4EE3-89EB-9012929B0395}" type="slidenum">
              <a:rPr lang="en-US" smtClean="0"/>
              <a:pPr/>
              <a:t>‹#›</a:t>
            </a:fld>
            <a:endParaRPr lang="en-US" dirty="0"/>
          </a:p>
        </p:txBody>
      </p:sp>
    </p:spTree>
    <p:extLst>
      <p:ext uri="{BB962C8B-B14F-4D97-AF65-F5344CB8AC3E}">
        <p14:creationId xmlns:p14="http://schemas.microsoft.com/office/powerpoint/2010/main" val="2586852968"/>
      </p:ext>
    </p:extLst>
  </p:cSld>
  <p:clrMap bg1="lt1" tx1="dk1" bg2="lt2" tx2="dk2" accent1="accent1" accent2="accent2" accent3="accent3" accent4="accent4" accent5="accent5" accent6="accent6" hlink="hlink" folHlink="folHlink"/>
  <p:sldLayoutIdLst>
    <p:sldLayoutId id="2147488049" r:id="rId1"/>
    <p:sldLayoutId id="2147485846" r:id="rId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1200"/>
        </a:spcAft>
        <a:buChar char="•"/>
        <a:defRPr sz="3200">
          <a:solidFill>
            <a:schemeClr val="tx1"/>
          </a:solidFill>
          <a:latin typeface="+mn-lt"/>
          <a:ea typeface="+mn-ea"/>
          <a:cs typeface="+mn-cs"/>
        </a:defRPr>
      </a:lvl1pPr>
      <a:lvl2pPr marL="742950" indent="-285750" algn="l" rtl="0" eaLnBrk="1" fontAlgn="base" hangingPunct="1">
        <a:spcBef>
          <a:spcPts val="600"/>
        </a:spcBef>
        <a:spcAft>
          <a:spcPts val="1200"/>
        </a:spcAft>
        <a:buChar char="–"/>
        <a:defRPr sz="2800">
          <a:solidFill>
            <a:schemeClr val="tx1"/>
          </a:solidFill>
          <a:latin typeface="+mn-lt"/>
        </a:defRPr>
      </a:lvl2pPr>
      <a:lvl3pPr marL="1143000" indent="-228600" algn="l" rtl="0" eaLnBrk="1" fontAlgn="base" hangingPunct="1">
        <a:spcBef>
          <a:spcPts val="600"/>
        </a:spcBef>
        <a:spcAft>
          <a:spcPts val="1200"/>
        </a:spcAft>
        <a:buChar char="•"/>
        <a:defRPr sz="2400">
          <a:solidFill>
            <a:schemeClr val="tx1"/>
          </a:solidFill>
          <a:latin typeface="+mn-lt"/>
        </a:defRPr>
      </a:lvl3pPr>
      <a:lvl4pPr marL="1600200" indent="-228600" algn="l" rtl="0" eaLnBrk="1" fontAlgn="base" hangingPunct="1">
        <a:spcBef>
          <a:spcPts val="600"/>
        </a:spcBef>
        <a:spcAft>
          <a:spcPts val="1200"/>
        </a:spcAft>
        <a:buChar char="–"/>
        <a:defRPr sz="2000">
          <a:solidFill>
            <a:schemeClr val="tx1"/>
          </a:solidFill>
          <a:latin typeface="+mn-lt"/>
        </a:defRPr>
      </a:lvl4pPr>
      <a:lvl5pPr marL="2057400" indent="-228600" algn="l" rtl="0" eaLnBrk="1" fontAlgn="base" hangingPunct="1">
        <a:spcBef>
          <a:spcPts val="600"/>
        </a:spcBef>
        <a:spcAft>
          <a:spcPts val="120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97573-26DD-45FE-857B-EF3B7E515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CCD81B-66DB-436A-BA08-5C996E495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53631"/>
      </p:ext>
    </p:extLst>
  </p:cSld>
  <p:clrMap bg1="lt1" tx1="dk1" bg2="lt2" tx2="dk2" accent1="accent1" accent2="accent2" accent3="accent3" accent4="accent4" accent5="accent5" accent6="accent6" hlink="hlink" folHlink="folHlink"/>
  <p:sldLayoutIdLst>
    <p:sldLayoutId id="2147483671"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en/4/47/Emperor_Clothes_01.jpg"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22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097994" y="2023998"/>
            <a:ext cx="5829300" cy="388620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8ABB9F19-5079-40F0-B028-039817516E44}"/>
              </a:ext>
            </a:extLst>
          </p:cNvPr>
          <p:cNvSpPr/>
          <p:nvPr/>
        </p:nvSpPr>
        <p:spPr>
          <a:xfrm>
            <a:off x="2548543" y="68580"/>
            <a:ext cx="1032655" cy="1862048"/>
          </a:xfrm>
          <a:prstGeom prst="rect">
            <a:avLst/>
          </a:prstGeom>
          <a:noFill/>
          <a:ln>
            <a:noFill/>
          </a:ln>
        </p:spPr>
        <p:txBody>
          <a:bodyPr wrap="none" lIns="91440" tIns="45720" rIns="91440" bIns="45720">
            <a:spAutoFit/>
          </a:bodyPr>
          <a:lstStyle/>
          <a:p>
            <a:pPr algn="ctr" defTabSz="914400" fontAlgn="base">
              <a:spcBef>
                <a:spcPct val="0"/>
              </a:spcBef>
              <a:spcAft>
                <a:spcPct val="0"/>
              </a:spcAft>
              <a:defRPr/>
            </a:pPr>
            <a:r>
              <a:rPr lang="en-US" sz="11500" dirty="0">
                <a:ln w="22225">
                  <a:solidFill>
                    <a:schemeClr val="accent2"/>
                  </a:solidFill>
                  <a:prstDash val="solid"/>
                </a:ln>
                <a:solidFill>
                  <a:schemeClr val="accent2"/>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4FAE7148-9976-4E36-B39F-C2CB91F55446}"/>
              </a:ext>
            </a:extLst>
          </p:cNvPr>
          <p:cNvSpPr txBox="1"/>
          <p:nvPr/>
        </p:nvSpPr>
        <p:spPr>
          <a:xfrm>
            <a:off x="3525893" y="670025"/>
            <a:ext cx="6837307" cy="646331"/>
          </a:xfrm>
          <a:prstGeom prst="rect">
            <a:avLst/>
          </a:prstGeom>
          <a:noFill/>
        </p:spPr>
        <p:txBody>
          <a:bodyPr wrap="square" rtlCol="0">
            <a:spAutoFit/>
          </a:bodyPr>
          <a:lstStyle/>
          <a:p>
            <a:pPr algn="ctr" defTabSz="914400" fontAlgn="base">
              <a:spcBef>
                <a:spcPct val="0"/>
              </a:spcBef>
              <a:spcAft>
                <a:spcPct val="0"/>
              </a:spcAft>
              <a:defRPr/>
            </a:pPr>
            <a:r>
              <a:rPr lang="en-US" sz="3600" b="1" dirty="0">
                <a:solidFill>
                  <a:srgbClr val="000000">
                    <a:lumMod val="95000"/>
                    <a:lumOff val="5000"/>
                  </a:srgbClr>
                </a:solidFill>
                <a:latin typeface="Avenir Next LT Pro Light" panose="020B0304020202020204" pitchFamily="34" charset="0"/>
                <a:cs typeface="Times New Roman" panose="02020603050405020304" pitchFamily="18" charset="0"/>
              </a:rPr>
              <a:t>The end is the beginning.</a:t>
            </a:r>
          </a:p>
        </p:txBody>
      </p:sp>
      <p:sp>
        <p:nvSpPr>
          <p:cNvPr id="9" name="TextBox 8">
            <a:extLst>
              <a:ext uri="{FF2B5EF4-FFF2-40B4-BE49-F238E27FC236}">
                <a16:creationId xmlns:a16="http://schemas.microsoft.com/office/drawing/2014/main" id="{02F20FC3-D8CD-48A2-8FEB-E84440701E64}"/>
              </a:ext>
            </a:extLst>
          </p:cNvPr>
          <p:cNvSpPr txBox="1"/>
          <p:nvPr/>
        </p:nvSpPr>
        <p:spPr>
          <a:xfrm rot="16200000">
            <a:off x="-2537462" y="3090283"/>
            <a:ext cx="6811060" cy="584775"/>
          </a:xfrm>
          <a:prstGeom prst="rect">
            <a:avLst/>
          </a:prstGeom>
          <a:noFill/>
        </p:spPr>
        <p:txBody>
          <a:bodyPr wrap="square">
            <a:spAutoFit/>
          </a:bodyPr>
          <a:lstStyle/>
          <a:p>
            <a:pPr defTabSz="914400">
              <a:defRPr/>
            </a:pPr>
            <a:r>
              <a:rPr lang="en-US" sz="3200" kern="0" dirty="0">
                <a:solidFill>
                  <a:schemeClr val="bg1"/>
                </a:solidFill>
                <a:latin typeface="Avenir Next LT Pro Light" panose="020B0304020202020204" pitchFamily="34" charset="0"/>
                <a:cs typeface="Angsana New" panose="020B0502040204020203" pitchFamily="18" charset="-34"/>
              </a:rPr>
              <a:t>Kirkpatrick Foundational Principle</a:t>
            </a:r>
          </a:p>
        </p:txBody>
      </p:sp>
    </p:spTree>
    <p:extLst>
      <p:ext uri="{BB962C8B-B14F-4D97-AF65-F5344CB8AC3E}">
        <p14:creationId xmlns:p14="http://schemas.microsoft.com/office/powerpoint/2010/main" val="27265151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Content Placeholder 2"/>
          <p:cNvSpPr txBox="1">
            <a:spLocks/>
          </p:cNvSpPr>
          <p:nvPr/>
        </p:nvSpPr>
        <p:spPr bwMode="auto">
          <a:xfrm>
            <a:off x="3352800" y="2362200"/>
            <a:ext cx="6019800" cy="3862552"/>
          </a:xfrm>
          <a:prstGeom prst="rect">
            <a:avLst/>
          </a:prstGeom>
          <a:solidFill>
            <a:schemeClr val="accent1">
              <a:lumMod val="20000"/>
              <a:lumOff val="80000"/>
            </a:schemeClr>
          </a:solidFill>
          <a:ln w="9525">
            <a:noFill/>
            <a:miter lim="800000"/>
            <a:headEnd/>
            <a:tailEnd/>
          </a:ln>
        </p:spPr>
        <p:txBody>
          <a:bodyPr/>
          <a:lstStyle/>
          <a:p>
            <a:pPr marL="342900" indent="-342900" defTabSz="914400" fontAlgn="base">
              <a:spcBef>
                <a:spcPct val="20000"/>
              </a:spcBef>
              <a:spcAft>
                <a:spcPct val="0"/>
              </a:spcAft>
              <a:defRPr/>
            </a:pPr>
            <a:r>
              <a:rPr lang="en-US" altLang="en-US" sz="2800" b="1" dirty="0">
                <a:latin typeface="Arial" pitchFamily="34" charset="0"/>
                <a:ea typeface="ヒラギノ角ゴ Pro W3"/>
                <a:cs typeface="ヒラギノ角ゴ Pro W3"/>
              </a:rPr>
              <a:t>re turn on ex·pec·ta·tion  </a:t>
            </a:r>
          </a:p>
          <a:p>
            <a:pPr marL="342900" indent="-342900" defTabSz="914400" fontAlgn="base">
              <a:spcBef>
                <a:spcPct val="20000"/>
              </a:spcBef>
              <a:spcAft>
                <a:spcPct val="0"/>
              </a:spcAft>
              <a:defRPr/>
            </a:pPr>
            <a:r>
              <a:rPr lang="en-US" altLang="en-US" sz="2800" dirty="0">
                <a:latin typeface="Arial" pitchFamily="34" charset="0"/>
                <a:ea typeface="ヒラギノ角ゴ Pro W3"/>
                <a:cs typeface="ヒラギノ角ゴ Pro W3"/>
              </a:rPr>
              <a:t>   \ri-</a:t>
            </a:r>
            <a:r>
              <a:rPr lang="en-US" altLang="en-US" sz="2800" b="1" dirty="0">
                <a:latin typeface="Arial" pitchFamily="34" charset="0"/>
                <a:ea typeface="ヒラギノ角ゴ Pro W3"/>
                <a:cs typeface="ヒラギノ角ゴ Pro W3"/>
              </a:rPr>
              <a:t>tərn</a:t>
            </a:r>
            <a:r>
              <a:rPr lang="en-US" altLang="en-US" sz="2800" dirty="0">
                <a:latin typeface="Arial" pitchFamily="34" charset="0"/>
                <a:ea typeface="ヒラギノ角ゴ Pro W3"/>
                <a:cs typeface="ヒラギノ角ゴ Pro W3"/>
              </a:rPr>
              <a:t> ȯn ek-spek-</a:t>
            </a:r>
            <a:r>
              <a:rPr lang="en-US" altLang="en-US" sz="2800" b="1" dirty="0">
                <a:latin typeface="Arial" pitchFamily="34" charset="0"/>
                <a:ea typeface="ヒラギノ角ゴ Pro W3"/>
                <a:cs typeface="ヒラギノ角ゴ Pro W3"/>
              </a:rPr>
              <a:t>tā</a:t>
            </a:r>
            <a:r>
              <a:rPr lang="en-US" altLang="en-US" sz="2800" dirty="0">
                <a:latin typeface="Arial" pitchFamily="34" charset="0"/>
                <a:ea typeface="ヒラギノ角ゴ Pro W3"/>
                <a:cs typeface="ヒラギノ角ゴ Pro W3"/>
              </a:rPr>
              <a:t>-shən\ - noun</a:t>
            </a:r>
          </a:p>
          <a:p>
            <a:pPr marL="342900" indent="-342900" defTabSz="914400" fontAlgn="base">
              <a:spcBef>
                <a:spcPct val="20000"/>
              </a:spcBef>
              <a:spcAft>
                <a:spcPct val="0"/>
              </a:spcAft>
              <a:defRPr/>
            </a:pPr>
            <a:endParaRPr lang="en-US" altLang="en-US" sz="2800" dirty="0">
              <a:latin typeface="Arial" pitchFamily="34" charset="0"/>
              <a:ea typeface="ヒラギノ角ゴ Pro W3"/>
              <a:cs typeface="ヒラギノ角ゴ Pro W3"/>
            </a:endParaRPr>
          </a:p>
          <a:p>
            <a:pPr marL="342900" indent="-342900" defTabSz="914400" fontAlgn="base">
              <a:spcBef>
                <a:spcPct val="20000"/>
              </a:spcBef>
              <a:spcAft>
                <a:spcPct val="0"/>
              </a:spcAft>
              <a:defRPr/>
            </a:pPr>
            <a:r>
              <a:rPr lang="en-US" altLang="en-US" sz="2800" dirty="0">
                <a:latin typeface="Arial" pitchFamily="34" charset="0"/>
                <a:ea typeface="ヒラギノ角ゴ Pro W3"/>
                <a:cs typeface="ヒラギノ角ゴ Pro W3"/>
              </a:rPr>
              <a:t>1. What a successful training initiative delivers to key business stakeholders demonstrating the degree to which their expectations have been satisfied</a:t>
            </a:r>
          </a:p>
        </p:txBody>
      </p:sp>
      <p:sp>
        <p:nvSpPr>
          <p:cNvPr id="9" name="Rectangle 7"/>
          <p:cNvSpPr txBox="1">
            <a:spLocks noChangeArrowheads="1"/>
          </p:cNvSpPr>
          <p:nvPr/>
        </p:nvSpPr>
        <p:spPr>
          <a:xfrm>
            <a:off x="3527424" y="314324"/>
            <a:ext cx="6835776" cy="121615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fontAlgn="auto" hangingPunct="1">
              <a:spcBef>
                <a:spcPts val="0"/>
              </a:spcBef>
              <a:spcAft>
                <a:spcPts val="0"/>
              </a:spcAft>
              <a:buNone/>
              <a:defRPr/>
            </a:pPr>
            <a:r>
              <a:rPr lang="en-US" sz="3600" b="1" dirty="0">
                <a:solidFill>
                  <a:srgbClr val="000000">
                    <a:lumMod val="95000"/>
                    <a:lumOff val="5000"/>
                  </a:srgbClr>
                </a:solidFill>
                <a:latin typeface="Avenir Next LT Pro Light" panose="020B0304020202020204" pitchFamily="34" charset="0"/>
                <a:cs typeface="Times New Roman" panose="02020603050405020304" pitchFamily="18" charset="0"/>
              </a:rPr>
              <a:t>Return on expectations (ROE) is the ultimate indicator of value.</a:t>
            </a:r>
          </a:p>
        </p:txBody>
      </p:sp>
      <p:sp>
        <p:nvSpPr>
          <p:cNvPr id="3" name="Rectangle 2">
            <a:extLst>
              <a:ext uri="{FF2B5EF4-FFF2-40B4-BE49-F238E27FC236}">
                <a16:creationId xmlns:a16="http://schemas.microsoft.com/office/drawing/2014/main" id="{14BB762B-E033-4925-8575-2FD97BDA799A}"/>
              </a:ext>
            </a:extLst>
          </p:cNvPr>
          <p:cNvSpPr/>
          <p:nvPr/>
        </p:nvSpPr>
        <p:spPr>
          <a:xfrm>
            <a:off x="2560526" y="0"/>
            <a:ext cx="1005404" cy="1862048"/>
          </a:xfrm>
          <a:prstGeom prst="rect">
            <a:avLst/>
          </a:prstGeom>
          <a:noFill/>
        </p:spPr>
        <p:txBody>
          <a:bodyPr wrap="none" lIns="91440" tIns="45720" rIns="91440" bIns="45720">
            <a:spAutoFit/>
          </a:bodyPr>
          <a:lstStyle/>
          <a:p>
            <a:pPr algn="ctr" defTabSz="914400" fontAlgn="base">
              <a:spcBef>
                <a:spcPct val="0"/>
              </a:spcBef>
              <a:spcAft>
                <a:spcPct val="0"/>
              </a:spcAft>
              <a:defRPr/>
            </a:pPr>
            <a:r>
              <a:rPr lang="en-US" sz="11500" b="1" dirty="0">
                <a:ln w="22225">
                  <a:solidFill>
                    <a:schemeClr val="accent2"/>
                  </a:solidFill>
                  <a:prstDash val="solid"/>
                </a:ln>
                <a:solidFill>
                  <a:schemeClr val="accent2"/>
                </a:solidFill>
                <a:latin typeface="Arial" panose="020B0604020202020204" pitchFamily="34" charset="0"/>
                <a:cs typeface="Arial" panose="020B0604020202020204" pitchFamily="34" charset="0"/>
              </a:rPr>
              <a:t>2</a:t>
            </a:r>
          </a:p>
        </p:txBody>
      </p:sp>
      <p:sp>
        <p:nvSpPr>
          <p:cNvPr id="4" name="Title 1">
            <a:extLst>
              <a:ext uri="{FF2B5EF4-FFF2-40B4-BE49-F238E27FC236}">
                <a16:creationId xmlns:a16="http://schemas.microsoft.com/office/drawing/2014/main" id="{CA4D1100-0E74-4AA4-B570-75ED2DD50505}"/>
              </a:ext>
            </a:extLst>
          </p:cNvPr>
          <p:cNvSpPr txBox="1">
            <a:spLocks/>
          </p:cNvSpPr>
          <p:nvPr/>
        </p:nvSpPr>
        <p:spPr bwMode="auto">
          <a:xfrm rot="16200000">
            <a:off x="-2961280" y="2971799"/>
            <a:ext cx="6858000" cy="914402"/>
          </a:xfrm>
          <a:prstGeom prst="rect">
            <a:avLst/>
          </a:prstGeom>
          <a:noFill/>
          <a:ln>
            <a:noFill/>
          </a:ln>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defRPr/>
            </a:pPr>
            <a:r>
              <a:rPr lang="en-US" sz="2500" kern="0" dirty="0">
                <a:solidFill>
                  <a:schemeClr val="bg1"/>
                </a:solidFill>
                <a:latin typeface="Arial" pitchFamily="34" charset="0"/>
                <a:cs typeface="Arial" pitchFamily="34" charset="0"/>
              </a:rPr>
              <a:t>KIRKPATRICK FOUNDATIONAL PRINCIPLE</a:t>
            </a:r>
          </a:p>
        </p:txBody>
      </p:sp>
    </p:spTree>
    <p:extLst>
      <p:ext uri="{BB962C8B-B14F-4D97-AF65-F5344CB8AC3E}">
        <p14:creationId xmlns:p14="http://schemas.microsoft.com/office/powerpoint/2010/main" val="24340261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3366294" y="2362200"/>
            <a:ext cx="5829300" cy="388620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Rectangle 7"/>
          <p:cNvSpPr txBox="1">
            <a:spLocks noChangeArrowheads="1"/>
          </p:cNvSpPr>
          <p:nvPr/>
        </p:nvSpPr>
        <p:spPr bwMode="auto">
          <a:xfrm>
            <a:off x="3514725" y="314325"/>
            <a:ext cx="6848475" cy="1216152"/>
          </a:xfrm>
          <a:prstGeom prst="rect">
            <a:avLst/>
          </a:prstGeom>
        </p:spPr>
        <p:txBody>
          <a:bodyPr>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eaLnBrk="1" hangingPunct="1">
              <a:spcBef>
                <a:spcPct val="0"/>
              </a:spcBef>
              <a:buNone/>
              <a:defRPr/>
            </a:pPr>
            <a:r>
              <a:rPr lang="en-US" sz="3600" b="1" dirty="0">
                <a:solidFill>
                  <a:srgbClr val="000000">
                    <a:lumMod val="95000"/>
                    <a:lumOff val="5000"/>
                  </a:srgbClr>
                </a:solidFill>
                <a:latin typeface="Avenir Next LT Pro Light" panose="020B0304020202020204" pitchFamily="34" charset="0"/>
                <a:cs typeface="Times New Roman" panose="02020603050405020304" pitchFamily="18" charset="0"/>
              </a:rPr>
              <a:t>Business partnership is necessary to bring about positive ROE.</a:t>
            </a:r>
            <a:endParaRPr lang="en-US" sz="3600" b="1" cap="small" dirty="0">
              <a:solidFill>
                <a:srgbClr val="000000">
                  <a:lumMod val="95000"/>
                  <a:lumOff val="5000"/>
                </a:srgbClr>
              </a:solidFill>
              <a:latin typeface="Avenir Next LT Pro Light" panose="020B0304020202020204" pitchFamily="34" charset="0"/>
              <a:cs typeface="Times New Roman" pitchFamily="18" charset="0"/>
            </a:endParaRPr>
          </a:p>
        </p:txBody>
      </p:sp>
      <p:sp>
        <p:nvSpPr>
          <p:cNvPr id="3" name="Rectangle 2">
            <a:extLst>
              <a:ext uri="{FF2B5EF4-FFF2-40B4-BE49-F238E27FC236}">
                <a16:creationId xmlns:a16="http://schemas.microsoft.com/office/drawing/2014/main" id="{B295DE3D-EBED-412F-B2A4-C3DAE6B14331}"/>
              </a:ext>
            </a:extLst>
          </p:cNvPr>
          <p:cNvSpPr/>
          <p:nvPr/>
        </p:nvSpPr>
        <p:spPr>
          <a:xfrm>
            <a:off x="2562169" y="0"/>
            <a:ext cx="1005404" cy="1862048"/>
          </a:xfrm>
          <a:prstGeom prst="rect">
            <a:avLst/>
          </a:prstGeom>
          <a:noFill/>
        </p:spPr>
        <p:txBody>
          <a:bodyPr wrap="none" lIns="91440" tIns="45720" rIns="91440" bIns="45720">
            <a:spAutoFit/>
          </a:bodyPr>
          <a:lstStyle/>
          <a:p>
            <a:pPr algn="ctr" defTabSz="914400" fontAlgn="base">
              <a:spcBef>
                <a:spcPct val="0"/>
              </a:spcBef>
              <a:spcAft>
                <a:spcPct val="0"/>
              </a:spcAft>
              <a:defRPr/>
            </a:pPr>
            <a:r>
              <a:rPr lang="en-US" sz="11500" b="1" dirty="0">
                <a:ln w="22225">
                  <a:solidFill>
                    <a:schemeClr val="accent2"/>
                  </a:solidFill>
                  <a:prstDash val="solid"/>
                </a:ln>
                <a:solidFill>
                  <a:schemeClr val="accent2"/>
                </a:solidFill>
                <a:latin typeface="Arial" panose="020B0604020202020204" pitchFamily="34" charset="0"/>
                <a:cs typeface="Arial" panose="020B0604020202020204" pitchFamily="34" charset="0"/>
              </a:rPr>
              <a:t>3</a:t>
            </a:r>
          </a:p>
        </p:txBody>
      </p:sp>
      <p:sp>
        <p:nvSpPr>
          <p:cNvPr id="4" name="Title 1">
            <a:extLst>
              <a:ext uri="{FF2B5EF4-FFF2-40B4-BE49-F238E27FC236}">
                <a16:creationId xmlns:a16="http://schemas.microsoft.com/office/drawing/2014/main" id="{8AB182C4-83BA-417D-A347-50BFC7AFBA6B}"/>
              </a:ext>
            </a:extLst>
          </p:cNvPr>
          <p:cNvSpPr txBox="1">
            <a:spLocks/>
          </p:cNvSpPr>
          <p:nvPr/>
        </p:nvSpPr>
        <p:spPr bwMode="auto">
          <a:xfrm rot="16200000">
            <a:off x="-2971799" y="2971799"/>
            <a:ext cx="6858000" cy="914402"/>
          </a:xfrm>
          <a:prstGeom prst="rect">
            <a:avLst/>
          </a:prstGeom>
          <a:noFill/>
          <a:ln>
            <a:noFill/>
          </a:ln>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defRPr/>
            </a:pPr>
            <a:r>
              <a:rPr lang="en-US" sz="2500" kern="0" dirty="0">
                <a:solidFill>
                  <a:schemeClr val="bg1"/>
                </a:solidFill>
                <a:latin typeface="Arial" pitchFamily="34" charset="0"/>
                <a:cs typeface="Arial" pitchFamily="34" charset="0"/>
              </a:rPr>
              <a:t>KIRKPATRICK FOUNDATIONAL PRINCIPLE</a:t>
            </a:r>
          </a:p>
        </p:txBody>
      </p:sp>
    </p:spTree>
    <p:extLst>
      <p:ext uri="{BB962C8B-B14F-4D97-AF65-F5344CB8AC3E}">
        <p14:creationId xmlns:p14="http://schemas.microsoft.com/office/powerpoint/2010/main" val="15277256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6">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3362325" y="2412318"/>
            <a:ext cx="5678946" cy="3785964"/>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7"/>
          <p:cNvSpPr txBox="1">
            <a:spLocks noChangeArrowheads="1"/>
          </p:cNvSpPr>
          <p:nvPr/>
        </p:nvSpPr>
        <p:spPr>
          <a:xfrm>
            <a:off x="3514725" y="304800"/>
            <a:ext cx="6848856" cy="1219200"/>
          </a:xfrm>
          <a:prstGeom prst="rect">
            <a:avLst/>
          </a:prstGeom>
        </p:spPr>
        <p:txBody>
          <a:bodyPr/>
          <a:lstStyle/>
          <a:p>
            <a:pPr algn="ctr" defTabSz="914400" fontAlgn="base">
              <a:spcBef>
                <a:spcPct val="0"/>
              </a:spcBef>
              <a:spcAft>
                <a:spcPct val="0"/>
              </a:spcAft>
              <a:defRPr/>
            </a:pPr>
            <a:r>
              <a:rPr lang="en-US" sz="3600" b="1" dirty="0">
                <a:solidFill>
                  <a:srgbClr val="000000">
                    <a:lumMod val="95000"/>
                    <a:lumOff val="5000"/>
                  </a:srgbClr>
                </a:solidFill>
                <a:latin typeface="Avenir Next LT Pro Light" panose="020B0304020202020204" pitchFamily="34" charset="0"/>
                <a:cs typeface="Times New Roman" panose="02020603050405020304" pitchFamily="18" charset="0"/>
              </a:rPr>
              <a:t>Value must be created before it can be demonstrated.</a:t>
            </a:r>
          </a:p>
        </p:txBody>
      </p:sp>
      <p:sp>
        <p:nvSpPr>
          <p:cNvPr id="3" name="Rectangle 2">
            <a:extLst>
              <a:ext uri="{FF2B5EF4-FFF2-40B4-BE49-F238E27FC236}">
                <a16:creationId xmlns:a16="http://schemas.microsoft.com/office/drawing/2014/main" id="{41293F81-8981-4AEE-8FB2-23C00EE97EFB}"/>
              </a:ext>
            </a:extLst>
          </p:cNvPr>
          <p:cNvSpPr/>
          <p:nvPr/>
        </p:nvSpPr>
        <p:spPr>
          <a:xfrm>
            <a:off x="2560526" y="0"/>
            <a:ext cx="1005404" cy="1862048"/>
          </a:xfrm>
          <a:prstGeom prst="rect">
            <a:avLst/>
          </a:prstGeom>
          <a:noFill/>
        </p:spPr>
        <p:txBody>
          <a:bodyPr wrap="none" lIns="91440" tIns="45720" rIns="91440" bIns="45720">
            <a:spAutoFit/>
          </a:bodyPr>
          <a:lstStyle/>
          <a:p>
            <a:pPr algn="ctr" defTabSz="914400" fontAlgn="base">
              <a:spcBef>
                <a:spcPct val="0"/>
              </a:spcBef>
              <a:spcAft>
                <a:spcPct val="0"/>
              </a:spcAft>
              <a:defRPr/>
            </a:pPr>
            <a:r>
              <a:rPr lang="en-US" sz="11500" b="1" dirty="0">
                <a:ln w="22225">
                  <a:solidFill>
                    <a:schemeClr val="accent2"/>
                  </a:solidFill>
                  <a:prstDash val="solid"/>
                </a:ln>
                <a:solidFill>
                  <a:schemeClr val="accent2"/>
                </a:solidFill>
                <a:latin typeface="Arial" panose="020B0604020202020204" pitchFamily="34" charset="0"/>
                <a:cs typeface="Arial" panose="020B0604020202020204" pitchFamily="34" charset="0"/>
              </a:rPr>
              <a:t>4</a:t>
            </a:r>
          </a:p>
        </p:txBody>
      </p:sp>
      <p:sp>
        <p:nvSpPr>
          <p:cNvPr id="4" name="Title 1">
            <a:extLst>
              <a:ext uri="{FF2B5EF4-FFF2-40B4-BE49-F238E27FC236}">
                <a16:creationId xmlns:a16="http://schemas.microsoft.com/office/drawing/2014/main" id="{FE8AF1DF-053C-4318-BF7D-4D95AB6DAFAA}"/>
              </a:ext>
            </a:extLst>
          </p:cNvPr>
          <p:cNvSpPr txBox="1">
            <a:spLocks/>
          </p:cNvSpPr>
          <p:nvPr/>
        </p:nvSpPr>
        <p:spPr bwMode="auto">
          <a:xfrm rot="16200000">
            <a:off x="-2971799" y="2971799"/>
            <a:ext cx="6858000" cy="914402"/>
          </a:xfrm>
          <a:prstGeom prst="rect">
            <a:avLst/>
          </a:prstGeom>
          <a:noFill/>
          <a:ln>
            <a:noFill/>
          </a:ln>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defRPr/>
            </a:pPr>
            <a:r>
              <a:rPr lang="en-US" sz="2500" kern="0" dirty="0">
                <a:solidFill>
                  <a:schemeClr val="bg1"/>
                </a:solidFill>
                <a:latin typeface="Arial" pitchFamily="34" charset="0"/>
                <a:cs typeface="Arial" pitchFamily="34" charset="0"/>
              </a:rPr>
              <a:t>KIRKPATRICK FOUNDATIONAL PRINCIPLE</a:t>
            </a:r>
          </a:p>
        </p:txBody>
      </p:sp>
    </p:spTree>
    <p:extLst>
      <p:ext uri="{BB962C8B-B14F-4D97-AF65-F5344CB8AC3E}">
        <p14:creationId xmlns:p14="http://schemas.microsoft.com/office/powerpoint/2010/main" val="13746246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noChangeArrowheads="1"/>
          </p:cNvSpPr>
          <p:nvPr/>
        </p:nvSpPr>
        <p:spPr>
          <a:xfrm>
            <a:off x="3516630" y="312593"/>
            <a:ext cx="8060854" cy="1216152"/>
          </a:xfrm>
          <a:prstGeom prst="rect">
            <a:avLst/>
          </a:prstGeom>
        </p:spPr>
        <p:txBody>
          <a:bodyPr lIns="91440">
            <a:noAutofit/>
          </a:bodyPr>
          <a:lstStyle/>
          <a:p>
            <a:pPr algn="ctr" defTabSz="914400" fontAlgn="base">
              <a:lnSpc>
                <a:spcPct val="90000"/>
              </a:lnSpc>
              <a:spcAft>
                <a:spcPct val="0"/>
              </a:spcAft>
              <a:defRPr/>
            </a:pPr>
            <a:r>
              <a:rPr lang="en-US" sz="3600" b="1" dirty="0">
                <a:solidFill>
                  <a:srgbClr val="000000">
                    <a:lumMod val="95000"/>
                    <a:lumOff val="5000"/>
                  </a:srgbClr>
                </a:solidFill>
                <a:latin typeface="Avenir Next LT Pro Light" panose="020B0304020202020204" pitchFamily="34" charset="0"/>
                <a:cs typeface="Times New Roman" panose="02020603050405020304" pitchFamily="18" charset="0"/>
              </a:rPr>
              <a:t>A compelling chain of evidence demonstrates your bottom-line value.</a:t>
            </a:r>
          </a:p>
        </p:txBody>
      </p:sp>
      <p:sp>
        <p:nvSpPr>
          <p:cNvPr id="2" name="Title 1">
            <a:extLst>
              <a:ext uri="{FF2B5EF4-FFF2-40B4-BE49-F238E27FC236}">
                <a16:creationId xmlns:a16="http://schemas.microsoft.com/office/drawing/2014/main" id="{F37DC12F-7023-474D-A5DF-689CFE229D3C}"/>
              </a:ext>
            </a:extLst>
          </p:cNvPr>
          <p:cNvSpPr txBox="1">
            <a:spLocks/>
          </p:cNvSpPr>
          <p:nvPr/>
        </p:nvSpPr>
        <p:spPr bwMode="auto">
          <a:xfrm rot="16200000">
            <a:off x="-2967975" y="2967975"/>
            <a:ext cx="6858000" cy="922049"/>
          </a:xfrm>
          <a:prstGeom prst="rect">
            <a:avLst/>
          </a:prstGeom>
          <a:noFill/>
          <a:ln>
            <a:noFill/>
          </a:ln>
        </p:spPr>
        <p:txBody>
          <a:bodyPr vert="horz" wrap="square" lIns="274320" tIns="45720" rIns="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defRPr/>
            </a:pPr>
            <a:r>
              <a:rPr lang="en-US" sz="2500" kern="0" dirty="0">
                <a:solidFill>
                  <a:schemeClr val="bg1"/>
                </a:solidFill>
                <a:latin typeface="Arial" pitchFamily="34" charset="0"/>
                <a:cs typeface="Arial" pitchFamily="34" charset="0"/>
              </a:rPr>
              <a:t>KIRKPATRICK FOUNDATIONAL PRINCIPLE</a:t>
            </a:r>
          </a:p>
        </p:txBody>
      </p:sp>
      <p:sp>
        <p:nvSpPr>
          <p:cNvPr id="3" name="Rectangle 2">
            <a:extLst>
              <a:ext uri="{FF2B5EF4-FFF2-40B4-BE49-F238E27FC236}">
                <a16:creationId xmlns:a16="http://schemas.microsoft.com/office/drawing/2014/main" id="{41293F81-8981-4AEE-8FB2-23C00EE97EFB}"/>
              </a:ext>
            </a:extLst>
          </p:cNvPr>
          <p:cNvSpPr/>
          <p:nvPr/>
        </p:nvSpPr>
        <p:spPr>
          <a:xfrm>
            <a:off x="2562169" y="0"/>
            <a:ext cx="1005404" cy="1862048"/>
          </a:xfrm>
          <a:prstGeom prst="rect">
            <a:avLst/>
          </a:prstGeom>
          <a:noFill/>
        </p:spPr>
        <p:txBody>
          <a:bodyPr wrap="none" lIns="91440" tIns="45720" rIns="91440" bIns="45720">
            <a:spAutoFit/>
          </a:bodyPr>
          <a:lstStyle/>
          <a:p>
            <a:pPr algn="ctr" defTabSz="914400" fontAlgn="base">
              <a:spcBef>
                <a:spcPct val="0"/>
              </a:spcBef>
              <a:spcAft>
                <a:spcPct val="0"/>
              </a:spcAft>
              <a:defRPr/>
            </a:pPr>
            <a:r>
              <a:rPr lang="en-US" sz="11500" b="1" dirty="0">
                <a:ln w="22225">
                  <a:solidFill>
                    <a:schemeClr val="accent2"/>
                  </a:solidFill>
                  <a:prstDash val="solid"/>
                </a:ln>
                <a:solidFill>
                  <a:schemeClr val="accent2"/>
                </a:solidFill>
                <a:latin typeface="Arial" panose="020B0604020202020204" pitchFamily="34" charset="0"/>
                <a:cs typeface="Arial" panose="020B0604020202020204" pitchFamily="34" charset="0"/>
              </a:rPr>
              <a:t>5</a:t>
            </a:r>
          </a:p>
        </p:txBody>
      </p:sp>
      <p:pic>
        <p:nvPicPr>
          <p:cNvPr id="4" name="Picture 4">
            <a:extLst>
              <a:ext uri="{FF2B5EF4-FFF2-40B4-BE49-F238E27FC236}">
                <a16:creationId xmlns:a16="http://schemas.microsoft.com/office/drawing/2014/main" id="{905FDB17-4E77-4FC9-A4DA-93CB8849E7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3631357" y="2371725"/>
            <a:ext cx="5181600" cy="388620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764962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F:\Images\iStock_000009948226Small.jpg">
            <a:extLst>
              <a:ext uri="{FF2B5EF4-FFF2-40B4-BE49-F238E27FC236}">
                <a16:creationId xmlns:a16="http://schemas.microsoft.com/office/drawing/2014/main" id="{ECDC9AB5-7534-C5B8-E092-C862131CA9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Images\iStock_000010176861Small.jpg">
            <a:extLst>
              <a:ext uri="{FF2B5EF4-FFF2-40B4-BE49-F238E27FC236}">
                <a16:creationId xmlns:a16="http://schemas.microsoft.com/office/drawing/2014/main" id="{8A737A85-A97F-78CE-AC4F-4C8E3B9543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owner\Pictures\2009-07-10 greece\greece 120.JPG">
            <a:extLst>
              <a:ext uri="{FF2B5EF4-FFF2-40B4-BE49-F238E27FC236}">
                <a16:creationId xmlns:a16="http://schemas.microsoft.com/office/drawing/2014/main" id="{F812865F-BE50-D4D4-8765-C4CAFBD3BFD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1" y="-79375"/>
            <a:ext cx="9282113" cy="6937375"/>
          </a:xfrm>
        </p:spPr>
      </p:pic>
      <p:sp>
        <p:nvSpPr>
          <p:cNvPr id="2" name="TextBox 1">
            <a:extLst>
              <a:ext uri="{FF2B5EF4-FFF2-40B4-BE49-F238E27FC236}">
                <a16:creationId xmlns:a16="http://schemas.microsoft.com/office/drawing/2014/main" id="{851B7BA6-D474-A809-44AA-44673FBC7EB1}"/>
              </a:ext>
            </a:extLst>
          </p:cNvPr>
          <p:cNvSpPr txBox="1"/>
          <p:nvPr/>
        </p:nvSpPr>
        <p:spPr>
          <a:xfrm>
            <a:off x="1851026" y="1936750"/>
            <a:ext cx="1958975" cy="585788"/>
          </a:xfrm>
          <a:prstGeom prst="rect">
            <a:avLst/>
          </a:prstGeom>
          <a:noFill/>
        </p:spPr>
        <p:txBody>
          <a:bodyPr>
            <a:spAutoFit/>
          </a:bodyPr>
          <a:lstStyle/>
          <a:p>
            <a:pPr>
              <a:defRPr/>
            </a:pPr>
            <a:r>
              <a:rPr lang="en-US" sz="3200" dirty="0">
                <a:solidFill>
                  <a:schemeClr val="bg1"/>
                </a:solidFill>
                <a:cs typeface="Arial" charset="0"/>
              </a:rPr>
              <a:t>Training</a:t>
            </a:r>
          </a:p>
        </p:txBody>
      </p:sp>
      <p:sp>
        <p:nvSpPr>
          <p:cNvPr id="5" name="TextBox 4">
            <a:extLst>
              <a:ext uri="{FF2B5EF4-FFF2-40B4-BE49-F238E27FC236}">
                <a16:creationId xmlns:a16="http://schemas.microsoft.com/office/drawing/2014/main" id="{CC7423B6-526B-0AC2-D115-57EE16376753}"/>
              </a:ext>
            </a:extLst>
          </p:cNvPr>
          <p:cNvSpPr txBox="1"/>
          <p:nvPr/>
        </p:nvSpPr>
        <p:spPr>
          <a:xfrm>
            <a:off x="8632826" y="1981200"/>
            <a:ext cx="1958975" cy="584200"/>
          </a:xfrm>
          <a:prstGeom prst="rect">
            <a:avLst/>
          </a:prstGeom>
          <a:noFill/>
        </p:spPr>
        <p:txBody>
          <a:bodyPr>
            <a:spAutoFit/>
          </a:bodyPr>
          <a:lstStyle/>
          <a:p>
            <a:pPr>
              <a:defRPr/>
            </a:pPr>
            <a:r>
              <a:rPr lang="en-US" sz="3200" dirty="0">
                <a:solidFill>
                  <a:schemeClr val="bg1"/>
                </a:solidFill>
                <a:cs typeface="Arial" charset="0"/>
              </a:rPr>
              <a:t>Business</a:t>
            </a:r>
          </a:p>
        </p:txBody>
      </p:sp>
      <p:sp>
        <p:nvSpPr>
          <p:cNvPr id="3" name="Oval 2">
            <a:extLst>
              <a:ext uri="{FF2B5EF4-FFF2-40B4-BE49-F238E27FC236}">
                <a16:creationId xmlns:a16="http://schemas.microsoft.com/office/drawing/2014/main" id="{6D5A7C78-88C0-1FA3-0691-67079BE27D34}"/>
              </a:ext>
            </a:extLst>
          </p:cNvPr>
          <p:cNvSpPr/>
          <p:nvPr/>
        </p:nvSpPr>
        <p:spPr>
          <a:xfrm>
            <a:off x="6477000" y="2743200"/>
            <a:ext cx="685800" cy="914400"/>
          </a:xfrm>
          <a:prstGeom prst="ellipse">
            <a:avLst/>
          </a:prstGeom>
          <a:no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Users\owner\Pictures\2009-07-10 greece\greece 117.JPG">
            <a:extLst>
              <a:ext uri="{FF2B5EF4-FFF2-40B4-BE49-F238E27FC236}">
                <a16:creationId xmlns:a16="http://schemas.microsoft.com/office/drawing/2014/main" id="{4E45A93F-CB67-8501-4A25-BF914EFA808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0" y="1"/>
            <a:ext cx="9144000" cy="69119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4"/>
          <p:cNvSpPr txBox="1">
            <a:spLocks noChangeArrowheads="1"/>
          </p:cNvSpPr>
          <p:nvPr/>
        </p:nvSpPr>
        <p:spPr bwMode="auto">
          <a:xfrm>
            <a:off x="1524000" y="52893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None/>
              <a:defRPr/>
            </a:pPr>
            <a:r>
              <a:rPr lang="en-US" altLang="en-US" sz="2400" b="1" dirty="0">
                <a:solidFill>
                  <a:srgbClr val="000000"/>
                </a:solidFill>
                <a:latin typeface="Avenir Next LT Pro" panose="020B0504020202020204" pitchFamily="34" charset="0"/>
                <a:cs typeface="Arial" pitchFamily="34" charset="0"/>
              </a:rPr>
              <a:t>THE NEW WORLD KIRKPATRICK MODEL</a:t>
            </a:r>
            <a:endParaRPr lang="en-US" altLang="en-US" sz="2400" b="1" baseline="30000" dirty="0">
              <a:solidFill>
                <a:srgbClr val="000000"/>
              </a:solidFill>
              <a:latin typeface="Avenir Next LT Pro" panose="020B0504020202020204" pitchFamily="34" charset="0"/>
              <a:cs typeface="Arial" pitchFamily="34" charset="0"/>
            </a:endParaRPr>
          </a:p>
        </p:txBody>
      </p:sp>
      <p:sp>
        <p:nvSpPr>
          <p:cNvPr id="37" name="Rectangle 36"/>
          <p:cNvSpPr/>
          <p:nvPr/>
        </p:nvSpPr>
        <p:spPr bwMode="auto">
          <a:xfrm>
            <a:off x="3939742" y="1308066"/>
            <a:ext cx="5355684" cy="4648200"/>
          </a:xfrm>
          <a:prstGeom prst="rect">
            <a:avLst/>
          </a:prstGeom>
          <a:solidFill>
            <a:srgbClr val="DC83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sp>
        <p:nvSpPr>
          <p:cNvPr id="38" name="TextBox 30"/>
          <p:cNvSpPr txBox="1">
            <a:spLocks noChangeArrowheads="1"/>
          </p:cNvSpPr>
          <p:nvPr/>
        </p:nvSpPr>
        <p:spPr bwMode="auto">
          <a:xfrm>
            <a:off x="4059431" y="5267325"/>
            <a:ext cx="5116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None/>
              <a:defRPr/>
            </a:pPr>
            <a:r>
              <a:rPr lang="en-US" altLang="en-US" sz="2000" dirty="0">
                <a:solidFill>
                  <a:prstClr val="black"/>
                </a:solidFill>
                <a:latin typeface="Avenir Next LT Pro" panose="020B0504020202020204" pitchFamily="34" charset="0"/>
                <a:cs typeface="Arial" pitchFamily="34" charset="0"/>
              </a:rPr>
              <a:t>MONITOR AND ADJUST</a:t>
            </a:r>
          </a:p>
        </p:txBody>
      </p:sp>
      <p:sp>
        <p:nvSpPr>
          <p:cNvPr id="5" name="Rectangle: Rounded Corners 4">
            <a:extLst>
              <a:ext uri="{FF2B5EF4-FFF2-40B4-BE49-F238E27FC236}">
                <a16:creationId xmlns:a16="http://schemas.microsoft.com/office/drawing/2014/main" id="{968FBA04-EE6C-41EC-B6DC-F33D477C470F}"/>
              </a:ext>
            </a:extLst>
          </p:cNvPr>
          <p:cNvSpPr/>
          <p:nvPr/>
        </p:nvSpPr>
        <p:spPr>
          <a:xfrm>
            <a:off x="1600200" y="1295400"/>
            <a:ext cx="1981200" cy="4660866"/>
          </a:xfrm>
          <a:prstGeom prst="roundRect">
            <a:avLst/>
          </a:prstGeom>
          <a:solidFill>
            <a:srgbClr val="CF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2" name="TextBox 8"/>
          <p:cNvSpPr txBox="1">
            <a:spLocks noChangeArrowheads="1"/>
          </p:cNvSpPr>
          <p:nvPr/>
        </p:nvSpPr>
        <p:spPr bwMode="auto">
          <a:xfrm>
            <a:off x="1682752" y="1308066"/>
            <a:ext cx="1706561"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defRPr/>
            </a:pPr>
            <a:r>
              <a:rPr lang="en-US" altLang="en-US" sz="2000" b="1" dirty="0">
                <a:solidFill>
                  <a:prstClr val="black"/>
                </a:solidFill>
                <a:latin typeface="Avenir Next LT Pro" panose="020B0504020202020204" pitchFamily="34" charset="0"/>
                <a:cs typeface="Arial" pitchFamily="34" charset="0"/>
              </a:rPr>
              <a:t>LEVEL 1</a:t>
            </a:r>
          </a:p>
          <a:p>
            <a:pPr eaLnBrk="1" hangingPunct="1">
              <a:spcBef>
                <a:spcPct val="0"/>
              </a:spcBef>
              <a:spcAft>
                <a:spcPts val="600"/>
              </a:spcAft>
              <a:buNone/>
              <a:defRPr/>
            </a:pPr>
            <a:r>
              <a:rPr lang="en-US" altLang="en-US" sz="1900" cap="small" spc="-150" dirty="0">
                <a:solidFill>
                  <a:prstClr val="black"/>
                </a:solidFill>
                <a:latin typeface="Avenir Next LT Pro" panose="020B0504020202020204" pitchFamily="34" charset="0"/>
                <a:cs typeface="Arial" pitchFamily="34" charset="0"/>
              </a:rPr>
              <a:t>Reaction</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Engagement</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Relevance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Customer satisfaction</a:t>
            </a:r>
            <a:endParaRPr lang="en-US" altLang="en-US" sz="1600" dirty="0">
              <a:solidFill>
                <a:prstClr val="black"/>
              </a:solidFill>
              <a:latin typeface="Avenir Next LT Pro" panose="020B0504020202020204" pitchFamily="34" charset="0"/>
              <a:cs typeface="Arial" pitchFamily="34" charset="0"/>
            </a:endParaRPr>
          </a:p>
        </p:txBody>
      </p:sp>
      <p:sp>
        <p:nvSpPr>
          <p:cNvPr id="26" name="TextBox 9"/>
          <p:cNvSpPr txBox="1">
            <a:spLocks noChangeArrowheads="1"/>
          </p:cNvSpPr>
          <p:nvPr/>
        </p:nvSpPr>
        <p:spPr bwMode="auto">
          <a:xfrm>
            <a:off x="1682752" y="3509442"/>
            <a:ext cx="170656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defRPr/>
            </a:pPr>
            <a:r>
              <a:rPr lang="en-US" altLang="en-US" sz="2000" b="1" dirty="0">
                <a:solidFill>
                  <a:prstClr val="black"/>
                </a:solidFill>
                <a:latin typeface="Avenir Next LT Pro" panose="020B0504020202020204" pitchFamily="34" charset="0"/>
                <a:cs typeface="Arial" pitchFamily="34" charset="0"/>
              </a:rPr>
              <a:t>LEVEL 2</a:t>
            </a:r>
          </a:p>
          <a:p>
            <a:pPr eaLnBrk="1" hangingPunct="1">
              <a:spcBef>
                <a:spcPct val="0"/>
              </a:spcBef>
              <a:spcAft>
                <a:spcPts val="600"/>
              </a:spcAft>
              <a:buNone/>
              <a:defRPr/>
            </a:pPr>
            <a:r>
              <a:rPr lang="en-US" altLang="en-US" sz="1900" cap="small" spc="-150" dirty="0">
                <a:solidFill>
                  <a:prstClr val="black"/>
                </a:solidFill>
                <a:latin typeface="Avenir Next LT Pro" panose="020B0504020202020204" pitchFamily="34" charset="0"/>
                <a:cs typeface="Arial" pitchFamily="34" charset="0"/>
              </a:rPr>
              <a:t>Learning</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Knowledge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Skills</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Attitude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Confidence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Commitment</a:t>
            </a:r>
            <a:endParaRPr lang="en-US" altLang="en-US" sz="1400" dirty="0">
              <a:solidFill>
                <a:prstClr val="black"/>
              </a:solidFill>
              <a:latin typeface="Avenir Next LT Pro" panose="020B0504020202020204" pitchFamily="34" charset="0"/>
              <a:cs typeface="Arial" pitchFamily="34" charset="0"/>
            </a:endParaRPr>
          </a:p>
        </p:txBody>
      </p:sp>
      <p:sp>
        <p:nvSpPr>
          <p:cNvPr id="20" name="Right Arrow 19"/>
          <p:cNvSpPr/>
          <p:nvPr/>
        </p:nvSpPr>
        <p:spPr bwMode="auto">
          <a:xfrm>
            <a:off x="3663952" y="3257017"/>
            <a:ext cx="365125" cy="360363"/>
          </a:xfrm>
          <a:prstGeom prst="rightArrow">
            <a:avLst/>
          </a:prstGeom>
          <a:solidFill>
            <a:srgbClr val="303030"/>
          </a:solidFill>
          <a:ln>
            <a:noFill/>
          </a:ln>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grpSp>
        <p:nvGrpSpPr>
          <p:cNvPr id="6" name="Group 5">
            <a:extLst>
              <a:ext uri="{FF2B5EF4-FFF2-40B4-BE49-F238E27FC236}">
                <a16:creationId xmlns:a16="http://schemas.microsoft.com/office/drawing/2014/main" id="{8942DF34-7B14-49F7-A132-EFDBAFE10FBE}"/>
              </a:ext>
            </a:extLst>
          </p:cNvPr>
          <p:cNvGrpSpPr/>
          <p:nvPr/>
        </p:nvGrpSpPr>
        <p:grpSpPr>
          <a:xfrm>
            <a:off x="7887567" y="2669527"/>
            <a:ext cx="3085234" cy="1588218"/>
            <a:chOff x="6400800" y="2703513"/>
            <a:chExt cx="2971799" cy="1588218"/>
          </a:xfrm>
        </p:grpSpPr>
        <p:sp>
          <p:nvSpPr>
            <p:cNvPr id="13" name="Rounded Rectangle 12"/>
            <p:cNvSpPr/>
            <p:nvPr/>
          </p:nvSpPr>
          <p:spPr bwMode="auto">
            <a:xfrm>
              <a:off x="6400800" y="2703513"/>
              <a:ext cx="2584448" cy="1344612"/>
            </a:xfrm>
            <a:prstGeom prst="roundRect">
              <a:avLst/>
            </a:prstGeom>
            <a:solidFill>
              <a:srgbClr val="533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sp>
          <p:nvSpPr>
            <p:cNvPr id="14" name="TextBox 11"/>
            <p:cNvSpPr txBox="1">
              <a:spLocks noChangeArrowheads="1"/>
            </p:cNvSpPr>
            <p:nvPr/>
          </p:nvSpPr>
          <p:spPr bwMode="auto">
            <a:xfrm>
              <a:off x="6400800" y="2747715"/>
              <a:ext cx="12944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defRPr/>
              </a:pPr>
              <a:r>
                <a:rPr lang="en-US" altLang="en-US" sz="2000" b="1" dirty="0">
                  <a:solidFill>
                    <a:prstClr val="white"/>
                  </a:solidFill>
                  <a:latin typeface="Avenir Next LT Pro" panose="020B0504020202020204" pitchFamily="34" charset="0"/>
                  <a:cs typeface="Arial" pitchFamily="34" charset="0"/>
                </a:rPr>
                <a:t>LEVEL 4</a:t>
              </a:r>
            </a:p>
            <a:p>
              <a:pPr eaLnBrk="1" hangingPunct="1">
                <a:spcBef>
                  <a:spcPct val="0"/>
                </a:spcBef>
                <a:buNone/>
                <a:defRPr/>
              </a:pPr>
              <a:r>
                <a:rPr lang="en-US" altLang="en-US" sz="1900" cap="small" spc="-150" dirty="0">
                  <a:solidFill>
                    <a:srgbClr val="FFFFFF"/>
                  </a:solidFill>
                  <a:latin typeface="Avenir Next LT Pro" panose="020B0504020202020204" pitchFamily="34" charset="0"/>
                  <a:cs typeface="Arial" pitchFamily="34" charset="0"/>
                </a:rPr>
                <a:t>Results</a:t>
              </a:r>
            </a:p>
          </p:txBody>
        </p:sp>
        <p:sp>
          <p:nvSpPr>
            <p:cNvPr id="16" name="TextBox 27"/>
            <p:cNvSpPr txBox="1">
              <a:spLocks noChangeArrowheads="1"/>
            </p:cNvSpPr>
            <p:nvPr/>
          </p:nvSpPr>
          <p:spPr bwMode="auto">
            <a:xfrm>
              <a:off x="6400800" y="3368401"/>
              <a:ext cx="2971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111125" eaLnBrk="1" hangingPunct="1">
                <a:spcBef>
                  <a:spcPct val="0"/>
                </a:spcBef>
                <a:buNone/>
                <a:defRPr/>
              </a:pPr>
              <a:r>
                <a:rPr lang="en-US" altLang="en-US" sz="1800" dirty="0">
                  <a:solidFill>
                    <a:srgbClr val="FFFFFF"/>
                  </a:solidFill>
                  <a:latin typeface="Avenir Next LT Pro" panose="020B0504020202020204" pitchFamily="34" charset="0"/>
                  <a:cs typeface="Arial" pitchFamily="34" charset="0"/>
                </a:rPr>
                <a:t>Leading indicators</a:t>
              </a:r>
            </a:p>
            <a:p>
              <a:pPr eaLnBrk="1" hangingPunct="1">
                <a:spcBef>
                  <a:spcPct val="0"/>
                </a:spcBef>
                <a:buNone/>
                <a:defRPr/>
              </a:pPr>
              <a:endParaRPr lang="en-US" altLang="en-US" sz="1800" dirty="0">
                <a:solidFill>
                  <a:srgbClr val="FFFFFF"/>
                </a:solidFill>
                <a:latin typeface="Avenir Next LT Pro" panose="020B0504020202020204" pitchFamily="34" charset="0"/>
                <a:cs typeface="Arial" pitchFamily="34" charset="0"/>
              </a:endParaRPr>
            </a:p>
            <a:p>
              <a:pPr eaLnBrk="1" hangingPunct="1">
                <a:spcBef>
                  <a:spcPct val="0"/>
                </a:spcBef>
                <a:buNone/>
                <a:defRPr/>
              </a:pPr>
              <a:r>
                <a:rPr lang="en-US" altLang="en-US" sz="1800" dirty="0">
                  <a:solidFill>
                    <a:srgbClr val="FFFFFF"/>
                  </a:solidFill>
                  <a:latin typeface="Avenir Next LT Pro" panose="020B0504020202020204" pitchFamily="34" charset="0"/>
                  <a:cs typeface="Arial" pitchFamily="34" charset="0"/>
                </a:rPr>
                <a:t>Desired outcomes</a:t>
              </a:r>
              <a:endParaRPr lang="en-US" altLang="en-US" sz="2000" dirty="0">
                <a:solidFill>
                  <a:srgbClr val="FFFFFF"/>
                </a:solidFill>
                <a:latin typeface="Avenir Next LT Pro" panose="020B0504020202020204" pitchFamily="34" charset="0"/>
                <a:cs typeface="Arial" pitchFamily="34" charset="0"/>
              </a:endParaRPr>
            </a:p>
          </p:txBody>
        </p:sp>
      </p:grpSp>
      <p:sp>
        <p:nvSpPr>
          <p:cNvPr id="10" name="Left-Right Arrow 9"/>
          <p:cNvSpPr/>
          <p:nvPr/>
        </p:nvSpPr>
        <p:spPr>
          <a:xfrm>
            <a:off x="7315200" y="3257016"/>
            <a:ext cx="537730" cy="332580"/>
          </a:xfrm>
          <a:prstGeom prst="leftRightArrow">
            <a:avLst>
              <a:gd name="adj1" fmla="val 62961"/>
              <a:gd name="adj2" fmla="val 50000"/>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pic>
        <p:nvPicPr>
          <p:cNvPr id="3" name="Picture 2">
            <a:extLst>
              <a:ext uri="{FF2B5EF4-FFF2-40B4-BE49-F238E27FC236}">
                <a16:creationId xmlns:a16="http://schemas.microsoft.com/office/drawing/2014/main" id="{40E70C0C-FD26-4732-A6A3-5DFF4759C4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80164" y="1863436"/>
            <a:ext cx="3200400" cy="3200400"/>
          </a:xfrm>
          <a:prstGeom prst="rect">
            <a:avLst/>
          </a:prstGeom>
        </p:spPr>
      </p:pic>
    </p:spTree>
    <p:extLst>
      <p:ext uri="{BB962C8B-B14F-4D97-AF65-F5344CB8AC3E}">
        <p14:creationId xmlns:p14="http://schemas.microsoft.com/office/powerpoint/2010/main" val="1707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5" grpId="0" animBg="1"/>
      <p:bldP spid="32" grpId="0"/>
      <p:bldP spid="26" grpId="0"/>
      <p:bldP spid="20"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116C8E-B302-4F0E-8EB0-CDC45412DB43}"/>
              </a:ext>
            </a:extLst>
          </p:cNvPr>
          <p:cNvSpPr>
            <a:spLocks noGrp="1"/>
          </p:cNvSpPr>
          <p:nvPr>
            <p:ph type="ctrTitle"/>
          </p:nvPr>
        </p:nvSpPr>
        <p:spPr>
          <a:xfrm>
            <a:off x="1524000" y="2002089"/>
            <a:ext cx="9144000" cy="2387600"/>
          </a:xfrm>
        </p:spPr>
        <p:txBody>
          <a:bodyPr/>
          <a:lstStyle/>
          <a:p>
            <a:pPr algn="ctr"/>
            <a:r>
              <a:rPr lang="en-US" dirty="0"/>
              <a:t>Authentic Kirkpatrick® </a:t>
            </a:r>
            <a:br>
              <a:rPr lang="en-US" dirty="0"/>
            </a:br>
            <a:r>
              <a:rPr lang="en-US" dirty="0"/>
              <a:t>Slides to Use Within </a:t>
            </a:r>
            <a:br>
              <a:rPr lang="en-US" dirty="0"/>
            </a:br>
            <a:r>
              <a:rPr lang="en-US" dirty="0"/>
              <a:t>Your Organization</a:t>
            </a:r>
          </a:p>
        </p:txBody>
      </p:sp>
      <p:sp>
        <p:nvSpPr>
          <p:cNvPr id="13" name="Subtitle 12">
            <a:extLst>
              <a:ext uri="{FF2B5EF4-FFF2-40B4-BE49-F238E27FC236}">
                <a16:creationId xmlns:a16="http://schemas.microsoft.com/office/drawing/2014/main" id="{29D9EBE1-48A3-4D11-8BEE-F84FCC705E4B}"/>
              </a:ext>
            </a:extLst>
          </p:cNvPr>
          <p:cNvSpPr>
            <a:spLocks noGrp="1"/>
          </p:cNvSpPr>
          <p:nvPr>
            <p:ph type="subTitle" idx="1"/>
          </p:nvPr>
        </p:nvSpPr>
        <p:spPr>
          <a:xfrm>
            <a:off x="1524000" y="4874816"/>
            <a:ext cx="9144000" cy="1655762"/>
          </a:xfrm>
        </p:spPr>
        <p:txBody>
          <a:bodyPr/>
          <a:lstStyle/>
          <a:p>
            <a:pPr algn="ctr">
              <a:spcBef>
                <a:spcPts val="0"/>
              </a:spcBef>
            </a:pPr>
            <a:r>
              <a:rPr lang="en-US" dirty="0"/>
              <a:t>Jim and Wendy Kirkpatrick</a:t>
            </a:r>
          </a:p>
        </p:txBody>
      </p:sp>
    </p:spTree>
    <p:extLst>
      <p:ext uri="{BB962C8B-B14F-4D97-AF65-F5344CB8AC3E}">
        <p14:creationId xmlns:p14="http://schemas.microsoft.com/office/powerpoint/2010/main" val="110859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49119-E914-4DF0-A3E3-A7BF80885715}"/>
              </a:ext>
            </a:extLst>
          </p:cNvPr>
          <p:cNvSpPr>
            <a:spLocks noGrp="1"/>
          </p:cNvSpPr>
          <p:nvPr>
            <p:ph type="title"/>
          </p:nvPr>
        </p:nvSpPr>
        <p:spPr/>
        <p:txBody>
          <a:bodyPr/>
          <a:lstStyle/>
          <a:p>
            <a:r>
              <a:rPr lang="en-US" dirty="0"/>
              <a:t>Contact Us</a:t>
            </a:r>
          </a:p>
        </p:txBody>
      </p:sp>
      <p:sp>
        <p:nvSpPr>
          <p:cNvPr id="5" name="Text Placeholder 4">
            <a:extLst>
              <a:ext uri="{FF2B5EF4-FFF2-40B4-BE49-F238E27FC236}">
                <a16:creationId xmlns:a16="http://schemas.microsoft.com/office/drawing/2014/main" id="{FA6E254B-67E0-45BA-89EC-31774D7E5C6D}"/>
              </a:ext>
            </a:extLst>
          </p:cNvPr>
          <p:cNvSpPr>
            <a:spLocks noGrp="1"/>
          </p:cNvSpPr>
          <p:nvPr>
            <p:ph type="body" sz="quarter" idx="11"/>
          </p:nvPr>
        </p:nvSpPr>
        <p:spPr/>
        <p:txBody>
          <a:bodyPr/>
          <a:lstStyle/>
          <a:p>
            <a:r>
              <a:rPr lang="en-US" dirty="0"/>
              <a:t>www.kirkpatrickpartners.com</a:t>
            </a:r>
          </a:p>
        </p:txBody>
      </p:sp>
      <p:sp>
        <p:nvSpPr>
          <p:cNvPr id="6" name="Text Placeholder 5">
            <a:extLst>
              <a:ext uri="{FF2B5EF4-FFF2-40B4-BE49-F238E27FC236}">
                <a16:creationId xmlns:a16="http://schemas.microsoft.com/office/drawing/2014/main" id="{9B238E2B-E78D-48A3-BCDD-5EE4309DC6E1}"/>
              </a:ext>
            </a:extLst>
          </p:cNvPr>
          <p:cNvSpPr>
            <a:spLocks noGrp="1"/>
          </p:cNvSpPr>
          <p:nvPr>
            <p:ph type="body" sz="quarter" idx="12"/>
          </p:nvPr>
        </p:nvSpPr>
        <p:spPr/>
        <p:txBody>
          <a:bodyPr/>
          <a:lstStyle/>
          <a:p>
            <a:r>
              <a:rPr lang="en-US" dirty="0"/>
              <a:t>(770) 302-3500</a:t>
            </a:r>
          </a:p>
        </p:txBody>
      </p:sp>
      <p:sp>
        <p:nvSpPr>
          <p:cNvPr id="7" name="Text Placeholder 6">
            <a:extLst>
              <a:ext uri="{FF2B5EF4-FFF2-40B4-BE49-F238E27FC236}">
                <a16:creationId xmlns:a16="http://schemas.microsoft.com/office/drawing/2014/main" id="{D9BBB079-A464-4047-AC6E-91F0DFD08759}"/>
              </a:ext>
            </a:extLst>
          </p:cNvPr>
          <p:cNvSpPr>
            <a:spLocks noGrp="1"/>
          </p:cNvSpPr>
          <p:nvPr>
            <p:ph type="body" sz="quarter" idx="13"/>
          </p:nvPr>
        </p:nvSpPr>
        <p:spPr/>
        <p:txBody>
          <a:bodyPr/>
          <a:lstStyle/>
          <a:p>
            <a:r>
              <a:rPr lang="en-US" dirty="0"/>
              <a:t>information@kirkpatrickpartners.com</a:t>
            </a:r>
          </a:p>
        </p:txBody>
      </p:sp>
    </p:spTree>
    <p:extLst>
      <p:ext uri="{BB962C8B-B14F-4D97-AF65-F5344CB8AC3E}">
        <p14:creationId xmlns:p14="http://schemas.microsoft.com/office/powerpoint/2010/main" val="114848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venir Next LT Pro Light" panose="020B0304020202020204" pitchFamily="34" charset="0"/>
                <a:cs typeface="Arial" pitchFamily="34" charset="0"/>
              </a:rPr>
              <a:t>Why Evaluate?</a:t>
            </a:r>
          </a:p>
        </p:txBody>
      </p:sp>
      <p:sp>
        <p:nvSpPr>
          <p:cNvPr id="16" name="Rounded Rectangle 15"/>
          <p:cNvSpPr/>
          <p:nvPr/>
        </p:nvSpPr>
        <p:spPr bwMode="auto">
          <a:xfrm>
            <a:off x="1951831" y="1884326"/>
            <a:ext cx="8288338" cy="3962400"/>
          </a:xfrm>
          <a:prstGeom prst="roundRect">
            <a:avLst>
              <a:gd name="adj" fmla="val 17033"/>
            </a:avLst>
          </a:prstGeom>
          <a:solidFill>
            <a:srgbClr val="42004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Bef>
                <a:spcPts val="1200"/>
              </a:spcBef>
              <a:spcAft>
                <a:spcPts val="300"/>
              </a:spcAft>
              <a:defRPr/>
            </a:pPr>
            <a:r>
              <a:rPr lang="en-US" sz="2000" b="1" dirty="0">
                <a:cs typeface="Arial" panose="020B0604020202020204" pitchFamily="34" charset="0"/>
              </a:rPr>
              <a:t>Demonstrate relative contribution of each success factor</a:t>
            </a:r>
          </a:p>
        </p:txBody>
      </p:sp>
      <p:sp>
        <p:nvSpPr>
          <p:cNvPr id="21" name="Rounded Rectangle 20"/>
          <p:cNvSpPr/>
          <p:nvPr/>
        </p:nvSpPr>
        <p:spPr bwMode="auto">
          <a:xfrm>
            <a:off x="1951831" y="1215989"/>
            <a:ext cx="8288338" cy="3962400"/>
          </a:xfrm>
          <a:prstGeom prst="roundRect">
            <a:avLst>
              <a:gd name="adj" fmla="val 17033"/>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3" name="Group 2">
            <a:extLst>
              <a:ext uri="{FF2B5EF4-FFF2-40B4-BE49-F238E27FC236}">
                <a16:creationId xmlns:a16="http://schemas.microsoft.com/office/drawing/2014/main" id="{B0ABCAF1-5C60-4991-859C-C16A6494EF5D}"/>
              </a:ext>
            </a:extLst>
          </p:cNvPr>
          <p:cNvGrpSpPr/>
          <p:nvPr/>
        </p:nvGrpSpPr>
        <p:grpSpPr>
          <a:xfrm>
            <a:off x="2100232" y="1503200"/>
            <a:ext cx="2514440" cy="3504646"/>
            <a:chOff x="611951" y="1854074"/>
            <a:chExt cx="2514440" cy="3504646"/>
          </a:xfrm>
        </p:grpSpPr>
        <p:sp>
          <p:nvSpPr>
            <p:cNvPr id="22" name="TextBox 7"/>
            <p:cNvSpPr txBox="1">
              <a:spLocks noChangeArrowheads="1"/>
            </p:cNvSpPr>
            <p:nvPr/>
          </p:nvSpPr>
          <p:spPr bwMode="auto">
            <a:xfrm>
              <a:off x="992926" y="1854074"/>
              <a:ext cx="16762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Improve </a:t>
              </a:r>
            </a:p>
            <a:p>
              <a:pPr algn="ctr" eaLnBrk="1" hangingPunct="1">
                <a:spcBef>
                  <a:spcPct val="0"/>
                </a:spcBef>
                <a:buFontTx/>
                <a:buNone/>
              </a:pPr>
              <a:r>
                <a:rPr lang="en-US" altLang="en-US" sz="1800" b="1" dirty="0"/>
                <a:t>the Program</a:t>
              </a:r>
            </a:p>
          </p:txBody>
        </p:sp>
        <p:sp>
          <p:nvSpPr>
            <p:cNvPr id="23" name="TextBox 8"/>
            <p:cNvSpPr txBox="1">
              <a:spLocks noChangeArrowheads="1"/>
            </p:cNvSpPr>
            <p:nvPr/>
          </p:nvSpPr>
          <p:spPr bwMode="auto">
            <a:xfrm>
              <a:off x="611951" y="4989388"/>
              <a:ext cx="2514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i="1" dirty="0"/>
                <a:t>Effective Training</a:t>
              </a:r>
            </a:p>
          </p:txBody>
        </p:sp>
        <p:pic>
          <p:nvPicPr>
            <p:cNvPr id="24" name="Picture 15" descr="woman teaching.pn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214" y="2570335"/>
              <a:ext cx="2368296"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4" name="Group 3">
            <a:extLst>
              <a:ext uri="{FF2B5EF4-FFF2-40B4-BE49-F238E27FC236}">
                <a16:creationId xmlns:a16="http://schemas.microsoft.com/office/drawing/2014/main" id="{D5181AD2-9E42-4677-9ED9-C0618C0104C2}"/>
              </a:ext>
            </a:extLst>
          </p:cNvPr>
          <p:cNvGrpSpPr/>
          <p:nvPr/>
        </p:nvGrpSpPr>
        <p:grpSpPr>
          <a:xfrm>
            <a:off x="4661694" y="1503172"/>
            <a:ext cx="5410200" cy="3505354"/>
            <a:chOff x="3173413" y="1854046"/>
            <a:chExt cx="5410200" cy="3505354"/>
          </a:xfrm>
        </p:grpSpPr>
        <p:sp>
          <p:nvSpPr>
            <p:cNvPr id="26" name="Rounded Rectangle 25"/>
            <p:cNvSpPr/>
            <p:nvPr/>
          </p:nvSpPr>
          <p:spPr bwMode="auto">
            <a:xfrm>
              <a:off x="3173413" y="1854200"/>
              <a:ext cx="5410200" cy="3505200"/>
            </a:xfrm>
            <a:prstGeom prst="roundRect">
              <a:avLst/>
            </a:prstGeom>
            <a:solidFill>
              <a:srgbClr val="ADC8FF"/>
            </a:solidFill>
            <a:ln>
              <a:solidFill>
                <a:srgbClr val="ADC8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7" name="TextBox 9"/>
            <p:cNvSpPr txBox="1">
              <a:spLocks noChangeArrowheads="1"/>
            </p:cNvSpPr>
            <p:nvPr/>
          </p:nvSpPr>
          <p:spPr bwMode="auto">
            <a:xfrm>
              <a:off x="5807151" y="1854046"/>
              <a:ext cx="2743200" cy="6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Maximize Organizational Results</a:t>
              </a:r>
              <a:endParaRPr lang="en-US" altLang="en-US" sz="1800" b="1" dirty="0">
                <a:solidFill>
                  <a:schemeClr val="bg1"/>
                </a:solidFill>
              </a:endParaRPr>
            </a:p>
          </p:txBody>
        </p:sp>
        <p:sp>
          <p:nvSpPr>
            <p:cNvPr id="28" name="TextBox 10"/>
            <p:cNvSpPr txBox="1">
              <a:spLocks noChangeArrowheads="1"/>
            </p:cNvSpPr>
            <p:nvPr/>
          </p:nvSpPr>
          <p:spPr bwMode="auto">
            <a:xfrm>
              <a:off x="3423784" y="1854046"/>
              <a:ext cx="2438400" cy="6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Improve Job Performance</a:t>
              </a:r>
              <a:endParaRPr lang="en-US" altLang="en-US" sz="1800" b="1" dirty="0">
                <a:solidFill>
                  <a:schemeClr val="bg1"/>
                </a:solidFill>
              </a:endParaRPr>
            </a:p>
          </p:txBody>
        </p:sp>
        <p:sp>
          <p:nvSpPr>
            <p:cNvPr id="29" name="TextBox 11"/>
            <p:cNvSpPr txBox="1">
              <a:spLocks noChangeArrowheads="1"/>
            </p:cNvSpPr>
            <p:nvPr/>
          </p:nvSpPr>
          <p:spPr bwMode="auto">
            <a:xfrm>
              <a:off x="3783013" y="4990052"/>
              <a:ext cx="4114800" cy="36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i="1" dirty="0"/>
                <a:t>Training Effectiveness</a:t>
              </a:r>
              <a:endParaRPr lang="en-US" altLang="en-US" sz="1800" b="1" i="1" dirty="0">
                <a:solidFill>
                  <a:schemeClr val="bg1"/>
                </a:solidFill>
              </a:endParaRPr>
            </a:p>
          </p:txBody>
        </p:sp>
        <p:pic>
          <p:nvPicPr>
            <p:cNvPr id="30"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943600" y="2570335"/>
              <a:ext cx="2367864"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3"/>
            </a:lnRef>
            <a:fillRef idx="1">
              <a:schemeClr val="lt1"/>
            </a:fillRef>
            <a:effectRef idx="0">
              <a:schemeClr val="accent3"/>
            </a:effectRef>
            <a:fontRef idx="minor">
              <a:schemeClr val="dk1"/>
            </a:fontRef>
          </p:style>
        </p:pic>
        <p:pic>
          <p:nvPicPr>
            <p:cNvPr id="31" name="Picture 30"/>
            <p:cNvPicPr preferRelativeResize="0">
              <a:picLocks/>
            </p:cNvPicPr>
            <p:nvPr/>
          </p:nvPicPr>
          <p:blipFill rotWithShape="1">
            <a:blip r:embed="rId5" cstate="screen">
              <a:extLst>
                <a:ext uri="{28A0092B-C50C-407E-A947-70E740481C1C}">
                  <a14:useLocalDpi xmlns:a14="http://schemas.microsoft.com/office/drawing/2010/main"/>
                </a:ext>
              </a:extLst>
            </a:blip>
            <a:srcRect b="-1570"/>
            <a:stretch/>
          </p:blipFill>
          <p:spPr bwMode="auto">
            <a:xfrm>
              <a:off x="3388465" y="2570335"/>
              <a:ext cx="2368296"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8770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094313B-294E-4524-8374-436CF407B382}"/>
              </a:ext>
            </a:extLst>
          </p:cNvPr>
          <p:cNvSpPr>
            <a:spLocks noGrp="1"/>
          </p:cNvSpPr>
          <p:nvPr>
            <p:ph type="title"/>
          </p:nvPr>
        </p:nvSpPr>
        <p:spPr/>
        <p:txBody>
          <a:bodyPr>
            <a:normAutofit/>
          </a:bodyPr>
          <a:lstStyle/>
          <a:p>
            <a:r>
              <a:rPr lang="en-US" dirty="0">
                <a:latin typeface="Avenir Next LT Pro Light" panose="020B0304020202020204" pitchFamily="34" charset="0"/>
              </a:rPr>
              <a:t>Level 1: Reaction</a:t>
            </a:r>
          </a:p>
        </p:txBody>
      </p:sp>
      <p:pic>
        <p:nvPicPr>
          <p:cNvPr id="23" name="Content Placeholder 5">
            <a:extLst>
              <a:ext uri="{FF2B5EF4-FFF2-40B4-BE49-F238E27FC236}">
                <a16:creationId xmlns:a16="http://schemas.microsoft.com/office/drawing/2014/main" id="{F5000921-BFA2-4CCA-AACC-A06DA4F2CF5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64992" y="1160170"/>
            <a:ext cx="7772400" cy="3850742"/>
          </a:xfrm>
        </p:spPr>
      </p:pic>
      <p:sp>
        <p:nvSpPr>
          <p:cNvPr id="24" name="TextBox 23">
            <a:extLst>
              <a:ext uri="{FF2B5EF4-FFF2-40B4-BE49-F238E27FC236}">
                <a16:creationId xmlns:a16="http://schemas.microsoft.com/office/drawing/2014/main" id="{1918D89C-4B7B-4D8F-9C1E-F11BACCFA936}"/>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25" name="TextBox 24">
            <a:extLst>
              <a:ext uri="{FF2B5EF4-FFF2-40B4-BE49-F238E27FC236}">
                <a16:creationId xmlns:a16="http://schemas.microsoft.com/office/drawing/2014/main" id="{69939900-0565-4EDE-AECB-A5E79905DCA4}"/>
              </a:ext>
            </a:extLst>
          </p:cNvPr>
          <p:cNvSpPr txBox="1"/>
          <p:nvPr/>
        </p:nvSpPr>
        <p:spPr>
          <a:xfrm>
            <a:off x="3243072" y="5213105"/>
            <a:ext cx="8220550" cy="892552"/>
          </a:xfrm>
          <a:prstGeom prst="rect">
            <a:avLst/>
          </a:prstGeom>
          <a:noFill/>
        </p:spPr>
        <p:txBody>
          <a:bodyPr wrap="square" rtlCol="0">
            <a:spAutoFit/>
          </a:bodyPr>
          <a:lstStyle/>
          <a:p>
            <a:pPr marL="0" marR="0" lvl="0" indent="0" defTabSz="914400" rtl="0" eaLnBrk="0" fontAlgn="base" latinLnBrk="0" hangingPunct="0">
              <a:lnSpc>
                <a:spcPct val="100000"/>
              </a:lnSpc>
              <a:spcBef>
                <a:spcPct val="20000"/>
              </a:spcBef>
              <a:spcAft>
                <a:spcPts val="0"/>
              </a:spcAft>
              <a:buClrTx/>
              <a:buSzTx/>
              <a:buFontTx/>
              <a:buNone/>
              <a:tabLst/>
              <a:defRPr/>
            </a:pPr>
            <a:r>
              <a:rPr kumimoji="0" lang="en-US" sz="26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degree to which participants find the training favorable, engaging and relevant to their jobs</a:t>
            </a:r>
          </a:p>
        </p:txBody>
      </p:sp>
    </p:spTree>
    <p:extLst>
      <p:ext uri="{BB962C8B-B14F-4D97-AF65-F5344CB8AC3E}">
        <p14:creationId xmlns:p14="http://schemas.microsoft.com/office/powerpoint/2010/main" val="153841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8073AA06-368D-4554-B027-FEFA8DE37FEF}"/>
              </a:ext>
            </a:extLst>
          </p:cNvPr>
          <p:cNvSpPr>
            <a:spLocks noGrp="1"/>
          </p:cNvSpPr>
          <p:nvPr>
            <p:ph type="title"/>
          </p:nvPr>
        </p:nvSpPr>
        <p:spPr/>
        <p:txBody>
          <a:bodyPr>
            <a:normAutofit/>
          </a:bodyPr>
          <a:lstStyle/>
          <a:p>
            <a:r>
              <a:rPr lang="en-US" dirty="0">
                <a:latin typeface="Avenir Next LT Pro Light" panose="020B0304020202020204" pitchFamily="34" charset="0"/>
              </a:rPr>
              <a:t>Level 2: Learning</a:t>
            </a:r>
          </a:p>
        </p:txBody>
      </p:sp>
      <p:pic>
        <p:nvPicPr>
          <p:cNvPr id="31" name="Content Placeholder 5">
            <a:extLst>
              <a:ext uri="{FF2B5EF4-FFF2-40B4-BE49-F238E27FC236}">
                <a16:creationId xmlns:a16="http://schemas.microsoft.com/office/drawing/2014/main" id="{2BD1F2DF-2C81-4268-9228-D8A943C748C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77552" y="1170433"/>
            <a:ext cx="7772400" cy="3755136"/>
          </a:xfrm>
        </p:spPr>
      </p:pic>
      <p:sp>
        <p:nvSpPr>
          <p:cNvPr id="32" name="TextBox 31">
            <a:extLst>
              <a:ext uri="{FF2B5EF4-FFF2-40B4-BE49-F238E27FC236}">
                <a16:creationId xmlns:a16="http://schemas.microsoft.com/office/drawing/2014/main" id="{A0BB614B-D717-4E50-AE98-DE8A9277595E}"/>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33" name="TextBox 32">
            <a:extLst>
              <a:ext uri="{FF2B5EF4-FFF2-40B4-BE49-F238E27FC236}">
                <a16:creationId xmlns:a16="http://schemas.microsoft.com/office/drawing/2014/main" id="{628969B4-BCD2-4605-BB4F-D6B6AD2ADD1A}"/>
              </a:ext>
            </a:extLst>
          </p:cNvPr>
          <p:cNvSpPr txBox="1"/>
          <p:nvPr/>
        </p:nvSpPr>
        <p:spPr>
          <a:xfrm>
            <a:off x="3273093" y="5214169"/>
            <a:ext cx="8312449" cy="1292662"/>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degree to which participants acquire the intended knowledge, skills, attitude, confidence and commitment based on their participation in the training</a:t>
            </a:r>
            <a:endParaRPr kumimoji="0" lang="en-US" altLang="en-US" sz="26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357548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68B36F2-FB89-4351-9349-814F4A2F899A}"/>
              </a:ext>
            </a:extLst>
          </p:cNvPr>
          <p:cNvSpPr>
            <a:spLocks noGrp="1"/>
          </p:cNvSpPr>
          <p:nvPr>
            <p:ph type="title"/>
          </p:nvPr>
        </p:nvSpPr>
        <p:spPr/>
        <p:txBody>
          <a:bodyPr>
            <a:normAutofit/>
          </a:bodyPr>
          <a:lstStyle/>
          <a:p>
            <a:r>
              <a:rPr lang="en-US" dirty="0">
                <a:latin typeface="Avenir Next LT Pro Light" panose="020B0304020202020204" pitchFamily="34" charset="0"/>
              </a:rPr>
              <a:t>Level 3: Behavior</a:t>
            </a:r>
          </a:p>
        </p:txBody>
      </p:sp>
      <p:pic>
        <p:nvPicPr>
          <p:cNvPr id="23" name="Content Placeholder 5">
            <a:extLst>
              <a:ext uri="{FF2B5EF4-FFF2-40B4-BE49-F238E27FC236}">
                <a16:creationId xmlns:a16="http://schemas.microsoft.com/office/drawing/2014/main" id="{D7241AA9-5AA2-480D-865E-5635942A98F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61768" y="1190441"/>
            <a:ext cx="7772400" cy="3857047"/>
          </a:xfrm>
        </p:spPr>
      </p:pic>
      <p:sp>
        <p:nvSpPr>
          <p:cNvPr id="24" name="TextBox 23">
            <a:extLst>
              <a:ext uri="{FF2B5EF4-FFF2-40B4-BE49-F238E27FC236}">
                <a16:creationId xmlns:a16="http://schemas.microsoft.com/office/drawing/2014/main" id="{D66A86C6-ACED-4C20-8E9F-C4DF404D269B}"/>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25" name="TextBox 24">
            <a:extLst>
              <a:ext uri="{FF2B5EF4-FFF2-40B4-BE49-F238E27FC236}">
                <a16:creationId xmlns:a16="http://schemas.microsoft.com/office/drawing/2014/main" id="{A689464B-BCDD-478D-97D9-05841DE34583}"/>
              </a:ext>
            </a:extLst>
          </p:cNvPr>
          <p:cNvSpPr txBox="1"/>
          <p:nvPr/>
        </p:nvSpPr>
        <p:spPr>
          <a:xfrm>
            <a:off x="3281589" y="5265741"/>
            <a:ext cx="8105739" cy="892552"/>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degree to which participants apply what they learned during training when they are back on the job</a:t>
            </a:r>
            <a:endParaRPr kumimoji="0" lang="en-US" altLang="en-US" sz="2600" b="0" i="0" u="none" strike="noStrike" kern="1200" cap="none" spc="0" normalizeH="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105245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36CD49-EE6A-4A41-BFBF-06D62D92B7DA}"/>
              </a:ext>
            </a:extLst>
          </p:cNvPr>
          <p:cNvSpPr>
            <a:spLocks noGrp="1"/>
          </p:cNvSpPr>
          <p:nvPr>
            <p:ph type="title"/>
          </p:nvPr>
        </p:nvSpPr>
        <p:spPr/>
        <p:txBody>
          <a:bodyPr>
            <a:normAutofit/>
          </a:bodyPr>
          <a:lstStyle/>
          <a:p>
            <a:r>
              <a:rPr lang="en-US" dirty="0">
                <a:latin typeface="Avenir Next LT Pro Light" panose="020B0304020202020204" pitchFamily="34" charset="0"/>
              </a:rPr>
              <a:t>Level 4: Results</a:t>
            </a:r>
          </a:p>
        </p:txBody>
      </p:sp>
      <p:pic>
        <p:nvPicPr>
          <p:cNvPr id="11" name="Content Placeholder 5">
            <a:extLst>
              <a:ext uri="{FF2B5EF4-FFF2-40B4-BE49-F238E27FC236}">
                <a16:creationId xmlns:a16="http://schemas.microsoft.com/office/drawing/2014/main" id="{F1A1026F-3F86-4D5E-BEF0-A7B04958576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67926" y="1194817"/>
            <a:ext cx="7772400" cy="3859502"/>
          </a:xfrm>
        </p:spPr>
      </p:pic>
      <p:sp>
        <p:nvSpPr>
          <p:cNvPr id="12" name="TextBox 11">
            <a:extLst>
              <a:ext uri="{FF2B5EF4-FFF2-40B4-BE49-F238E27FC236}">
                <a16:creationId xmlns:a16="http://schemas.microsoft.com/office/drawing/2014/main" id="{52FEFC96-8A7E-4DE9-A721-B58C31513FB4}"/>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13" name="TextBox 12">
            <a:extLst>
              <a:ext uri="{FF2B5EF4-FFF2-40B4-BE49-F238E27FC236}">
                <a16:creationId xmlns:a16="http://schemas.microsoft.com/office/drawing/2014/main" id="{44411FFB-E61C-4ED5-8AD6-1C4D41B92940}"/>
              </a:ext>
            </a:extLst>
          </p:cNvPr>
          <p:cNvSpPr txBox="1"/>
          <p:nvPr/>
        </p:nvSpPr>
        <p:spPr>
          <a:xfrm>
            <a:off x="3241003" y="5273775"/>
            <a:ext cx="8344539" cy="892552"/>
          </a:xfrm>
          <a:prstGeom prst="rect">
            <a:avLst/>
          </a:prstGeom>
          <a:noFill/>
        </p:spPr>
        <p:txBody>
          <a:bodyPr wrap="square" rtlCol="0">
            <a:spAutoFit/>
          </a:bodyPr>
          <a:lstStyle/>
          <a:p>
            <a:r>
              <a:rPr kumimoji="0" lang="en-US" sz="26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degree to which targeted program outcomes occur and contribute to the organization’s highest-level result</a:t>
            </a:r>
            <a:endParaRPr kumimoji="0" lang="en-US" altLang="en-US" sz="2600" b="0" i="0" u="none" strike="noStrike" kern="1200" cap="none" spc="0" normalizeH="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21016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2425" y="298451"/>
            <a:ext cx="1352550" cy="1357313"/>
          </a:xfrm>
          <a:prstGeom prst="rect">
            <a:avLst/>
          </a:prstGeom>
          <a:noFill/>
          <a:ln w="9525">
            <a:noFill/>
            <a:miter lim="800000"/>
            <a:headEnd/>
            <a:tailEnd/>
          </a:ln>
        </p:spPr>
      </p:pic>
      <p:sp>
        <p:nvSpPr>
          <p:cNvPr id="6" name="TextBox 5"/>
          <p:cNvSpPr txBox="1">
            <a:spLocks noChangeArrowheads="1"/>
          </p:cNvSpPr>
          <p:nvPr/>
        </p:nvSpPr>
        <p:spPr bwMode="auto">
          <a:xfrm rot="-245076">
            <a:off x="6921500" y="617538"/>
            <a:ext cx="914400" cy="461962"/>
          </a:xfrm>
          <a:prstGeom prst="rect">
            <a:avLst/>
          </a:prstGeom>
          <a:noFill/>
          <a:ln w="9525">
            <a:noFill/>
            <a:miter lim="800000"/>
            <a:headEnd/>
            <a:tailEnd/>
          </a:ln>
        </p:spPr>
        <p:txBody>
          <a:bodyPr wrap="square" anchor="b">
            <a:spAutoFit/>
          </a:bodyPr>
          <a:lstStyle/>
          <a:p>
            <a:pPr eaLnBrk="1" hangingPunct="1">
              <a:spcBef>
                <a:spcPts val="600"/>
              </a:spcBef>
            </a:pPr>
            <a:r>
              <a:rPr lang="en-US" altLang="en-US" sz="1200" b="1" dirty="0">
                <a:solidFill>
                  <a:srgbClr val="FFFFFF"/>
                </a:solidFill>
                <a:latin typeface="Arial" pitchFamily="34" charset="0"/>
              </a:rPr>
              <a:t>DESIRED RESULTS</a:t>
            </a:r>
          </a:p>
        </p:txBody>
      </p:sp>
      <p:pic>
        <p:nvPicPr>
          <p:cNvPr id="7" name="Picture 6"/>
          <p:cNvPicPr>
            <a:picLocks noChangeAspect="1"/>
          </p:cNvPicPr>
          <p:nvPr/>
        </p:nvPicPr>
        <p:blipFill>
          <a:blip r:embed="rId5" cstate="email">
            <a:duotone>
              <a:prstClr val="black"/>
              <a:srgbClr val="FF9FFF">
                <a:tint val="45000"/>
                <a:satMod val="400000"/>
              </a:srgbClr>
            </a:duotone>
            <a:extLst>
              <a:ext uri="{28A0092B-C50C-407E-A947-70E740481C1C}">
                <a14:useLocalDpi xmlns:a14="http://schemas.microsoft.com/office/drawing/2010/main"/>
              </a:ext>
            </a:extLst>
          </a:blip>
          <a:stretch>
            <a:fillRect/>
          </a:stretch>
        </p:blipFill>
        <p:spPr>
          <a:xfrm>
            <a:off x="2895601" y="6053953"/>
            <a:ext cx="476597" cy="548640"/>
          </a:xfrm>
          <a:prstGeom prst="rect">
            <a:avLst/>
          </a:prstGeom>
        </p:spPr>
      </p:pic>
      <p:pic>
        <p:nvPicPr>
          <p:cNvPr id="8" name="Picture 7"/>
          <p:cNvPicPr>
            <a:picLocks noChangeAspect="1"/>
          </p:cNvPicPr>
          <p:nvPr/>
        </p:nvPicPr>
        <p:blipFill>
          <a:blip r:embed="rId5" cstate="email">
            <a:duotone>
              <a:prstClr val="black"/>
              <a:srgbClr val="FF9FFF">
                <a:tint val="45000"/>
                <a:satMod val="400000"/>
              </a:srgbClr>
            </a:duotone>
            <a:extLst>
              <a:ext uri="{28A0092B-C50C-407E-A947-70E740481C1C}">
                <a14:useLocalDpi xmlns:a14="http://schemas.microsoft.com/office/drawing/2010/main"/>
              </a:ext>
            </a:extLst>
          </a:blip>
          <a:stretch>
            <a:fillRect/>
          </a:stretch>
        </p:blipFill>
        <p:spPr>
          <a:xfrm>
            <a:off x="4495801" y="5486400"/>
            <a:ext cx="476597" cy="548640"/>
          </a:xfrm>
          <a:prstGeom prst="rect">
            <a:avLst/>
          </a:prstGeom>
        </p:spPr>
      </p:pic>
      <p:pic>
        <p:nvPicPr>
          <p:cNvPr id="9" name="Picture 8"/>
          <p:cNvPicPr>
            <a:picLocks noChangeAspect="1"/>
          </p:cNvPicPr>
          <p:nvPr/>
        </p:nvPicPr>
        <p:blipFill>
          <a:blip r:embed="rId5" cstate="email">
            <a:duotone>
              <a:prstClr val="black"/>
              <a:srgbClr val="FF9FFF">
                <a:tint val="45000"/>
                <a:satMod val="400000"/>
              </a:srgbClr>
            </a:duotone>
            <a:extLst>
              <a:ext uri="{28A0092B-C50C-407E-A947-70E740481C1C}">
                <a14:useLocalDpi xmlns:a14="http://schemas.microsoft.com/office/drawing/2010/main"/>
              </a:ext>
            </a:extLst>
          </a:blip>
          <a:stretch>
            <a:fillRect/>
          </a:stretch>
        </p:blipFill>
        <p:spPr>
          <a:xfrm>
            <a:off x="5714418" y="4780638"/>
            <a:ext cx="476597" cy="54864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72414" y="2551114"/>
            <a:ext cx="434975" cy="549275"/>
          </a:xfrm>
          <a:prstGeom prst="rect">
            <a:avLst/>
          </a:prstGeom>
          <a:noFill/>
          <a:ln w="9525">
            <a:noFill/>
            <a:miter lim="800000"/>
            <a:headEnd/>
            <a:tailEnd/>
          </a:ln>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3425" y="1766889"/>
            <a:ext cx="433388" cy="547687"/>
          </a:xfrm>
          <a:prstGeom prst="rect">
            <a:avLst/>
          </a:prstGeom>
          <a:noFill/>
          <a:ln w="9525">
            <a:noFill/>
            <a:miter lim="800000"/>
            <a:headEnd/>
            <a:tailEnd/>
          </a:ln>
        </p:spPr>
      </p:pic>
      <p:sp>
        <p:nvSpPr>
          <p:cNvPr id="15" name="TextBox 14"/>
          <p:cNvSpPr txBox="1"/>
          <p:nvPr/>
        </p:nvSpPr>
        <p:spPr>
          <a:xfrm>
            <a:off x="7961314" y="2763839"/>
            <a:ext cx="2471737" cy="554037"/>
          </a:xfrm>
          <a:prstGeom prst="rect">
            <a:avLst/>
          </a:prstGeom>
          <a:noFill/>
        </p:spPr>
        <p:txBody>
          <a:bodyPr wrap="square">
            <a:spAutoFit/>
          </a:bodyPr>
          <a:lstStyle/>
          <a:p>
            <a:pPr eaLnBrk="1" fontAlgn="auto" hangingPunct="1">
              <a:spcBef>
                <a:spcPts val="0"/>
              </a:spcBef>
              <a:spcAft>
                <a:spcPts val="0"/>
              </a:spcAft>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rPr>
              <a:t>Customer </a:t>
            </a:r>
          </a:p>
          <a:p>
            <a:pPr eaLnBrk="1" fontAlgn="auto" hangingPunct="1">
              <a:spcBef>
                <a:spcPts val="0"/>
              </a:spcBef>
              <a:spcAft>
                <a:spcPts val="0"/>
              </a:spcAft>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rPr>
              <a:t>     Satisfaction</a:t>
            </a:r>
          </a:p>
        </p:txBody>
      </p:sp>
      <p:sp>
        <p:nvSpPr>
          <p:cNvPr id="16" name="TextBox 15"/>
          <p:cNvSpPr txBox="1"/>
          <p:nvPr/>
        </p:nvSpPr>
        <p:spPr>
          <a:xfrm>
            <a:off x="7707313" y="3636964"/>
            <a:ext cx="2749550" cy="554037"/>
          </a:xfrm>
          <a:prstGeom prst="rect">
            <a:avLst/>
          </a:prstGeom>
          <a:noFill/>
        </p:spPr>
        <p:txBody>
          <a:bodyPr wrap="square">
            <a:spAutoFit/>
          </a:bodyPr>
          <a:lstStyle/>
          <a:p>
            <a:pPr eaLnBrk="1" fontAlgn="auto" hangingPunct="1">
              <a:spcBef>
                <a:spcPts val="0"/>
              </a:spcBef>
              <a:spcAft>
                <a:spcPts val="0"/>
              </a:spcAft>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rPr>
              <a:t>Organizational </a:t>
            </a:r>
          </a:p>
          <a:p>
            <a:pPr eaLnBrk="1" fontAlgn="auto" hangingPunct="1">
              <a:spcBef>
                <a:spcPts val="0"/>
              </a:spcBef>
              <a:spcAft>
                <a:spcPts val="0"/>
              </a:spcAft>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rPr>
              <a:t>     Outcomes</a:t>
            </a:r>
          </a:p>
        </p:txBody>
      </p:sp>
      <p:cxnSp>
        <p:nvCxnSpPr>
          <p:cNvPr id="83" name="Straight Connector 82"/>
          <p:cNvCxnSpPr>
            <a:stCxn id="20" idx="1"/>
          </p:cNvCxnSpPr>
          <p:nvPr/>
        </p:nvCxnSpPr>
        <p:spPr>
          <a:xfrm flipV="1">
            <a:off x="3017838" y="5915025"/>
            <a:ext cx="1662112" cy="57750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18" idx="1"/>
          </p:cNvCxnSpPr>
          <p:nvPr/>
        </p:nvCxnSpPr>
        <p:spPr>
          <a:xfrm flipV="1">
            <a:off x="4752975" y="5332414"/>
            <a:ext cx="1163638" cy="56673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8" idx="1"/>
            <a:endCxn id="17" idx="1"/>
          </p:cNvCxnSpPr>
          <p:nvPr/>
        </p:nvCxnSpPr>
        <p:spPr>
          <a:xfrm flipV="1">
            <a:off x="5916613" y="4532313"/>
            <a:ext cx="1301750" cy="8001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16" idx="1"/>
          </p:cNvCxnSpPr>
          <p:nvPr/>
        </p:nvCxnSpPr>
        <p:spPr>
          <a:xfrm flipV="1">
            <a:off x="7300913" y="3913188"/>
            <a:ext cx="406400" cy="58261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6804026" y="1524001"/>
            <a:ext cx="358775" cy="68262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7162801" y="2206626"/>
            <a:ext cx="798513" cy="85566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7735889" y="3100389"/>
            <a:ext cx="225425" cy="60642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cstate="email">
            <a:duotone>
              <a:prstClr val="black"/>
              <a:srgbClr val="FF9FFF">
                <a:tint val="45000"/>
                <a:satMod val="400000"/>
              </a:srgbClr>
            </a:duotone>
            <a:extLst>
              <a:ext uri="{28A0092B-C50C-407E-A947-70E740481C1C}">
                <a14:useLocalDpi xmlns:a14="http://schemas.microsoft.com/office/drawing/2010/main"/>
              </a:ext>
            </a:extLst>
          </a:blip>
          <a:stretch>
            <a:fillRect/>
          </a:stretch>
        </p:blipFill>
        <p:spPr>
          <a:xfrm>
            <a:off x="7634278" y="3403729"/>
            <a:ext cx="476597" cy="548640"/>
          </a:xfrm>
          <a:prstGeom prst="rect">
            <a:avLst/>
          </a:prstGeom>
        </p:spPr>
      </p:pic>
      <p:sp>
        <p:nvSpPr>
          <p:cNvPr id="19" name="TextBox 18"/>
          <p:cNvSpPr txBox="1"/>
          <p:nvPr/>
        </p:nvSpPr>
        <p:spPr>
          <a:xfrm>
            <a:off x="4679951" y="5761038"/>
            <a:ext cx="2022475" cy="322262"/>
          </a:xfrm>
          <a:prstGeom prst="rect">
            <a:avLst/>
          </a:prstGeom>
          <a:noFill/>
        </p:spPr>
        <p:txBody>
          <a:bodyPr wrap="square">
            <a:spAutoFit/>
          </a:bodyPr>
          <a:lstStyle/>
          <a:p>
            <a:pPr eaLnBrk="1" fontAlgn="auto" hangingPunct="1">
              <a:spcBef>
                <a:spcPts val="0"/>
              </a:spcBef>
              <a:spcAft>
                <a:spcPts val="0"/>
              </a:spcAft>
              <a:defRPr/>
            </a:pPr>
            <a:r>
              <a:rPr lang="en-US" sz="1500" b="1" dirty="0">
                <a:solidFill>
                  <a:srgbClr val="FFFFFF"/>
                </a:solidFill>
                <a:effectLst>
                  <a:outerShdw blurRad="38100" dist="38100" dir="2700000" algn="tl">
                    <a:srgbClr val="000000">
                      <a:alpha val="43137"/>
                    </a:srgbClr>
                  </a:outerShdw>
                </a:effectLst>
                <a:latin typeface="Arial" panose="020B0604020202020204" pitchFamily="34" charset="0"/>
              </a:rPr>
              <a:t>Team Outcomes</a:t>
            </a:r>
          </a:p>
        </p:txBody>
      </p:sp>
      <p:sp>
        <p:nvSpPr>
          <p:cNvPr id="20" name="TextBox 19"/>
          <p:cNvSpPr txBox="1"/>
          <p:nvPr/>
        </p:nvSpPr>
        <p:spPr>
          <a:xfrm>
            <a:off x="3017838" y="6330951"/>
            <a:ext cx="2316956" cy="323165"/>
          </a:xfrm>
          <a:prstGeom prst="rect">
            <a:avLst/>
          </a:prstGeom>
          <a:noFill/>
        </p:spPr>
        <p:txBody>
          <a:bodyPr wrap="square">
            <a:spAutoFit/>
          </a:bodyPr>
          <a:lstStyle/>
          <a:p>
            <a:pPr eaLnBrk="1" fontAlgn="auto" hangingPunct="1">
              <a:spcBef>
                <a:spcPts val="0"/>
              </a:spcBef>
              <a:spcAft>
                <a:spcPts val="0"/>
              </a:spcAft>
              <a:defRPr/>
            </a:pPr>
            <a:r>
              <a:rPr lang="en-US" sz="1500" b="1" dirty="0">
                <a:solidFill>
                  <a:srgbClr val="FFFFFF"/>
                </a:solidFill>
                <a:effectLst>
                  <a:outerShdw blurRad="38100" dist="38100" dir="2700000" algn="tl">
                    <a:srgbClr val="000000">
                      <a:alpha val="43137"/>
                    </a:srgbClr>
                  </a:outerShdw>
                </a:effectLst>
                <a:latin typeface="Arial" panose="020B0604020202020204" pitchFamily="34" charset="0"/>
              </a:rPr>
              <a:t>Individual</a:t>
            </a:r>
            <a:r>
              <a:rPr lang="en-US" sz="1400" b="1" dirty="0">
                <a:solidFill>
                  <a:srgbClr val="FFFFFF"/>
                </a:solidFill>
                <a:effectLst>
                  <a:outerShdw blurRad="38100" dist="38100" dir="2700000" algn="tl">
                    <a:srgbClr val="000000">
                      <a:alpha val="43137"/>
                    </a:srgbClr>
                  </a:outerShdw>
                </a:effectLst>
                <a:latin typeface="Arial" panose="020B0604020202020204" pitchFamily="34" charset="0"/>
              </a:rPr>
              <a:t> </a:t>
            </a:r>
            <a:r>
              <a:rPr lang="en-US" sz="1500" b="1" dirty="0">
                <a:solidFill>
                  <a:srgbClr val="FFFFFF"/>
                </a:solidFill>
                <a:effectLst>
                  <a:outerShdw blurRad="38100" dist="38100" dir="2700000" algn="tl">
                    <a:srgbClr val="000000">
                      <a:alpha val="43137"/>
                    </a:srgbClr>
                  </a:outerShdw>
                </a:effectLst>
                <a:latin typeface="Arial" panose="020B0604020202020204" pitchFamily="34" charset="0"/>
              </a:rPr>
              <a:t>Outcomes</a:t>
            </a:r>
          </a:p>
        </p:txBody>
      </p:sp>
      <p:sp>
        <p:nvSpPr>
          <p:cNvPr id="14" name="TextBox 13"/>
          <p:cNvSpPr txBox="1"/>
          <p:nvPr/>
        </p:nvSpPr>
        <p:spPr>
          <a:xfrm>
            <a:off x="7162800" y="1997075"/>
            <a:ext cx="2846388" cy="554038"/>
          </a:xfrm>
          <a:prstGeom prst="rect">
            <a:avLst/>
          </a:prstGeom>
          <a:noFill/>
        </p:spPr>
        <p:txBody>
          <a:bodyPr wrap="square">
            <a:spAutoFit/>
          </a:bodyPr>
          <a:lstStyle/>
          <a:p>
            <a:pPr eaLnBrk="1" fontAlgn="auto" hangingPunct="1">
              <a:spcBef>
                <a:spcPts val="0"/>
              </a:spcBef>
              <a:spcAft>
                <a:spcPts val="0"/>
              </a:spcAft>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rPr>
              <a:t>Market/Industry </a:t>
            </a:r>
          </a:p>
          <a:p>
            <a:pPr eaLnBrk="1" fontAlgn="auto" hangingPunct="1">
              <a:spcBef>
                <a:spcPts val="0"/>
              </a:spcBef>
              <a:spcAft>
                <a:spcPts val="0"/>
              </a:spcAft>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rPr>
              <a:t>     Response</a:t>
            </a:r>
          </a:p>
        </p:txBody>
      </p:sp>
      <p:sp>
        <p:nvSpPr>
          <p:cNvPr id="18" name="TextBox 17"/>
          <p:cNvSpPr txBox="1"/>
          <p:nvPr/>
        </p:nvSpPr>
        <p:spPr>
          <a:xfrm>
            <a:off x="5916614" y="5054600"/>
            <a:ext cx="3836987" cy="554038"/>
          </a:xfrm>
          <a:prstGeom prst="rect">
            <a:avLst/>
          </a:prstGeom>
          <a:noFill/>
        </p:spPr>
        <p:txBody>
          <a:bodyPr wrap="square">
            <a:spAutoFit/>
          </a:bodyPr>
          <a:lstStyle/>
          <a:p>
            <a:pPr eaLnBrk="1" fontAlgn="auto" hangingPunct="1">
              <a:spcBef>
                <a:spcPts val="0"/>
              </a:spcBef>
              <a:spcAft>
                <a:spcPts val="0"/>
              </a:spcAft>
              <a:defRPr/>
            </a:pPr>
            <a:r>
              <a:rPr lang="en-US" sz="1500" b="1" dirty="0">
                <a:solidFill>
                  <a:srgbClr val="FFFFFF"/>
                </a:solidFill>
                <a:effectLst>
                  <a:outerShdw blurRad="38100" dist="38100" dir="2700000" algn="tl">
                    <a:srgbClr val="000000">
                      <a:alpha val="43137"/>
                    </a:srgbClr>
                  </a:outerShdw>
                </a:effectLst>
                <a:latin typeface="Arial" panose="020B0604020202020204" pitchFamily="34" charset="0"/>
              </a:rPr>
              <a:t>Departmental/Divisional/Unit </a:t>
            </a:r>
          </a:p>
          <a:p>
            <a:pPr eaLnBrk="1" fontAlgn="auto" hangingPunct="1">
              <a:spcBef>
                <a:spcPts val="0"/>
              </a:spcBef>
              <a:spcAft>
                <a:spcPts val="0"/>
              </a:spcAft>
              <a:defRPr/>
            </a:pPr>
            <a:r>
              <a:rPr lang="en-US" sz="1500" b="1" dirty="0">
                <a:solidFill>
                  <a:srgbClr val="FFFFFF"/>
                </a:solidFill>
                <a:effectLst>
                  <a:outerShdw blurRad="38100" dist="38100" dir="2700000" algn="tl">
                    <a:srgbClr val="000000">
                      <a:alpha val="43137"/>
                    </a:srgbClr>
                  </a:outerShdw>
                </a:effectLst>
                <a:latin typeface="Arial" panose="020B0604020202020204" pitchFamily="34" charset="0"/>
              </a:rPr>
              <a:t>     Outcomes</a:t>
            </a: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4144964"/>
            <a:ext cx="433388" cy="547687"/>
          </a:xfrm>
          <a:prstGeom prst="rect">
            <a:avLst/>
          </a:prstGeom>
          <a:noFill/>
          <a:ln w="9525">
            <a:noFill/>
            <a:miter lim="800000"/>
            <a:headEnd/>
            <a:tailEnd/>
          </a:ln>
        </p:spPr>
      </p:pic>
      <p:sp>
        <p:nvSpPr>
          <p:cNvPr id="17" name="TextBox 16"/>
          <p:cNvSpPr txBox="1"/>
          <p:nvPr/>
        </p:nvSpPr>
        <p:spPr>
          <a:xfrm>
            <a:off x="7218363" y="4370388"/>
            <a:ext cx="2895600" cy="322262"/>
          </a:xfrm>
          <a:prstGeom prst="rect">
            <a:avLst/>
          </a:prstGeom>
          <a:noFill/>
        </p:spPr>
        <p:txBody>
          <a:bodyPr wrap="square">
            <a:spAutoFit/>
          </a:bodyPr>
          <a:lstStyle/>
          <a:p>
            <a:pPr eaLnBrk="1" fontAlgn="auto" hangingPunct="1">
              <a:spcBef>
                <a:spcPts val="0"/>
              </a:spcBef>
              <a:spcAft>
                <a:spcPts val="0"/>
              </a:spcAft>
              <a:defRPr/>
            </a:pPr>
            <a:r>
              <a:rPr lang="en-US" sz="1500" b="1" dirty="0">
                <a:solidFill>
                  <a:srgbClr val="000000"/>
                </a:solidFill>
                <a:effectLst>
                  <a:outerShdw blurRad="38100" dist="38100" dir="2700000" algn="tl">
                    <a:srgbClr val="000000">
                      <a:alpha val="43137"/>
                    </a:srgbClr>
                  </a:outerShdw>
                </a:effectLst>
                <a:latin typeface="Arial" panose="020B0604020202020204" pitchFamily="34" charset="0"/>
              </a:rPr>
              <a:t>Customer/Client Response</a:t>
            </a:r>
          </a:p>
        </p:txBody>
      </p:sp>
    </p:spTree>
    <p:extLst>
      <p:ext uri="{BB962C8B-B14F-4D97-AF65-F5344CB8AC3E}">
        <p14:creationId xmlns:p14="http://schemas.microsoft.com/office/powerpoint/2010/main" val="964053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9" grpId="0"/>
      <p:bldP spid="20" grpId="0"/>
      <p:bldP spid="14" grpId="0"/>
      <p:bldP spid="1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2797229C-56B6-2700-7932-F3E27B45D7E7}"/>
              </a:ext>
            </a:extLst>
          </p:cNvPr>
          <p:cNvSpPr txBox="1">
            <a:spLocks noGrp="1" noChangeArrowheads="1"/>
          </p:cNvSpPr>
          <p:nvPr>
            <p:ph type="title"/>
          </p:nvPr>
        </p:nvSpPr>
        <p:spPr bwMode="auto">
          <a:xfrm>
            <a:off x="2349795" y="206448"/>
            <a:ext cx="9522859" cy="1057275"/>
          </a:xfrm>
          <a:prstGeom prst="rect">
            <a:avLst/>
          </a:prstGeom>
          <a:noFill/>
          <a:ln>
            <a:noFill/>
          </a:ln>
        </p:spPr>
        <p:txBody>
          <a:bodyPr anchor="ctr">
            <a:normAutofit fontScale="90000"/>
          </a:bodyPr>
          <a:lstStyle>
            <a:lvl1pPr algn="ctr" rtl="0" eaLnBrk="0" fontAlgn="base" hangingPunct="0">
              <a:spcBef>
                <a:spcPct val="0"/>
              </a:spcBef>
              <a:spcAft>
                <a:spcPct val="0"/>
              </a:spcAft>
              <a:defRPr sz="4400">
                <a:solidFill>
                  <a:srgbClr val="5A7121"/>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rgbClr val="5A7121"/>
                </a:solidFill>
                <a:latin typeface="Arial" charset="0"/>
                <a:ea typeface="ヒラギノ角ゴ Pro W3" charset="-128"/>
                <a:cs typeface="ヒラギノ角ゴ Pro W3" charset="-128"/>
              </a:defRPr>
            </a:lvl2pPr>
            <a:lvl3pPr algn="ctr" rtl="0" eaLnBrk="0" fontAlgn="base" hangingPunct="0">
              <a:spcBef>
                <a:spcPct val="0"/>
              </a:spcBef>
              <a:spcAft>
                <a:spcPct val="0"/>
              </a:spcAft>
              <a:defRPr sz="4400">
                <a:solidFill>
                  <a:srgbClr val="5A7121"/>
                </a:solidFill>
                <a:latin typeface="Arial" charset="0"/>
                <a:ea typeface="ヒラギノ角ゴ Pro W3" charset="-128"/>
                <a:cs typeface="ヒラギノ角ゴ Pro W3" charset="-128"/>
              </a:defRPr>
            </a:lvl3pPr>
            <a:lvl4pPr algn="ctr" rtl="0" eaLnBrk="0" fontAlgn="base" hangingPunct="0">
              <a:spcBef>
                <a:spcPct val="0"/>
              </a:spcBef>
              <a:spcAft>
                <a:spcPct val="0"/>
              </a:spcAft>
              <a:defRPr sz="4400">
                <a:solidFill>
                  <a:srgbClr val="5A7121"/>
                </a:solidFill>
                <a:latin typeface="Arial" charset="0"/>
                <a:ea typeface="ヒラギノ角ゴ Pro W3" charset="-128"/>
                <a:cs typeface="ヒラギノ角ゴ Pro W3" charset="-128"/>
              </a:defRPr>
            </a:lvl4pPr>
            <a:lvl5pPr algn="ctr" rtl="0" eaLnBrk="0" fontAlgn="base" hangingPunct="0">
              <a:spcBef>
                <a:spcPct val="0"/>
              </a:spcBef>
              <a:spcAft>
                <a:spcPct val="0"/>
              </a:spcAft>
              <a:defRPr sz="4400">
                <a:solidFill>
                  <a:srgbClr val="5A7121"/>
                </a:solidFill>
                <a:latin typeface="Arial"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4000" dirty="0">
                <a:solidFill>
                  <a:schemeClr val="tx1"/>
                </a:solidFill>
                <a:latin typeface="Avenir Next LT Pro Light" panose="020B0304020202020204" pitchFamily="34" charset="0"/>
                <a:ea typeface="+mj-ea"/>
                <a:cs typeface="Arial" panose="020B0604020202020204" pitchFamily="34" charset="0"/>
              </a:rPr>
              <a:t>KIRKPATRICK FOUNDATIONAL PRINCIPLES</a:t>
            </a:r>
          </a:p>
        </p:txBody>
      </p:sp>
      <p:sp>
        <p:nvSpPr>
          <p:cNvPr id="7" name="Rectangle 5">
            <a:extLst>
              <a:ext uri="{FF2B5EF4-FFF2-40B4-BE49-F238E27FC236}">
                <a16:creationId xmlns:a16="http://schemas.microsoft.com/office/drawing/2014/main" id="{6E391C48-FF54-33F2-2EFF-09CA3012F461}"/>
              </a:ext>
            </a:extLst>
          </p:cNvPr>
          <p:cNvSpPr>
            <a:spLocks noChangeArrowheads="1"/>
          </p:cNvSpPr>
          <p:nvPr/>
        </p:nvSpPr>
        <p:spPr bwMode="auto">
          <a:xfrm>
            <a:off x="3450266" y="1630289"/>
            <a:ext cx="78486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man Old Style" panose="02050604050505020204" pitchFamily="18" charset="0"/>
                <a:ea typeface="MS PGothic" panose="020B0600070205080204" pitchFamily="34" charset="-128"/>
              </a:defRPr>
            </a:lvl1pPr>
            <a:lvl2pPr marL="742950" indent="-285750" eaLnBrk="0" hangingPunct="0">
              <a:defRPr>
                <a:solidFill>
                  <a:schemeClr val="tx1"/>
                </a:solidFill>
                <a:latin typeface="Bookman Old Style" panose="02050604050505020204" pitchFamily="18" charset="0"/>
                <a:ea typeface="MS PGothic" panose="020B0600070205080204" pitchFamily="34" charset="-128"/>
              </a:defRPr>
            </a:lvl2pPr>
            <a:lvl3pPr marL="1143000" indent="-228600" eaLnBrk="0" hangingPunct="0">
              <a:defRPr>
                <a:solidFill>
                  <a:schemeClr val="tx1"/>
                </a:solidFill>
                <a:latin typeface="Bookman Old Style" panose="02050604050505020204" pitchFamily="18" charset="0"/>
                <a:ea typeface="MS PGothic" panose="020B0600070205080204" pitchFamily="34" charset="-128"/>
              </a:defRPr>
            </a:lvl3pPr>
            <a:lvl4pPr marL="1600200" indent="-228600" eaLnBrk="0" hangingPunct="0">
              <a:defRPr>
                <a:solidFill>
                  <a:schemeClr val="tx1"/>
                </a:solidFill>
                <a:latin typeface="Bookman Old Style" panose="02050604050505020204" pitchFamily="18" charset="0"/>
                <a:ea typeface="MS PGothic" panose="020B0600070205080204" pitchFamily="34" charset="-128"/>
              </a:defRPr>
            </a:lvl4pPr>
            <a:lvl5pPr marL="2057400" indent="-228600" eaLnBrk="0" hangingPunct="0">
              <a:defRPr>
                <a:solidFill>
                  <a:schemeClr val="tx1"/>
                </a:solidFill>
                <a:latin typeface="Bookman Old Style" panose="020506040505050202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man Old Style" panose="02050604050505020204" pitchFamily="18" charset="0"/>
                <a:ea typeface="MS PGothic" panose="020B0600070205080204" pitchFamily="34" charset="-128"/>
              </a:defRPr>
            </a:lvl9pPr>
          </a:lstStyle>
          <a:p>
            <a:pPr eaLnBrk="1" hangingPunct="1">
              <a:spcBef>
                <a:spcPct val="20000"/>
              </a:spcBef>
            </a:pPr>
            <a:r>
              <a:rPr lang="en-US" altLang="en-US" sz="2800" dirty="0">
                <a:solidFill>
                  <a:srgbClr val="000000"/>
                </a:solidFill>
                <a:latin typeface="Arial" panose="020B0604020202020204" pitchFamily="34" charset="0"/>
              </a:rPr>
              <a:t>1. The end is the beginning.</a:t>
            </a:r>
            <a:endParaRPr lang="en-US" altLang="en-US" sz="300" dirty="0">
              <a:solidFill>
                <a:srgbClr val="000000"/>
              </a:solidFill>
              <a:latin typeface="Arial" panose="020B0604020202020204" pitchFamily="34" charset="0"/>
            </a:endParaRPr>
          </a:p>
          <a:p>
            <a:pPr eaLnBrk="1" hangingPunct="1">
              <a:spcBef>
                <a:spcPts val="675"/>
              </a:spcBef>
            </a:pPr>
            <a:r>
              <a:rPr lang="en-US" altLang="en-US" sz="2800" dirty="0">
                <a:solidFill>
                  <a:srgbClr val="000000"/>
                </a:solidFill>
                <a:latin typeface="Arial" panose="020B0604020202020204" pitchFamily="34" charset="0"/>
              </a:rPr>
              <a:t>2. Return on expectations (ROE) is the ultimate   indicator of value.</a:t>
            </a:r>
          </a:p>
          <a:p>
            <a:pPr eaLnBrk="1" hangingPunct="1">
              <a:spcBef>
                <a:spcPts val="675"/>
              </a:spcBef>
            </a:pPr>
            <a:r>
              <a:rPr lang="en-US" altLang="en-US" sz="2800" dirty="0">
                <a:solidFill>
                  <a:srgbClr val="000000"/>
                </a:solidFill>
                <a:latin typeface="Arial" panose="020B0604020202020204" pitchFamily="34" charset="0"/>
              </a:rPr>
              <a:t>3. Business partnership is necessary to bring about positive ROE.</a:t>
            </a:r>
          </a:p>
          <a:p>
            <a:pPr eaLnBrk="1" hangingPunct="1">
              <a:spcBef>
                <a:spcPts val="675"/>
              </a:spcBef>
            </a:pPr>
            <a:r>
              <a:rPr lang="en-US" altLang="en-US" sz="2800" dirty="0">
                <a:solidFill>
                  <a:srgbClr val="000000"/>
                </a:solidFill>
                <a:latin typeface="Arial" panose="020B0604020202020204" pitchFamily="34" charset="0"/>
              </a:rPr>
              <a:t>4. Value must be created before it can be demonstrated.</a:t>
            </a:r>
            <a:endParaRPr lang="en-US" altLang="en-US" sz="300" dirty="0">
              <a:solidFill>
                <a:srgbClr val="000000"/>
              </a:solidFill>
              <a:latin typeface="Arial" panose="020B0604020202020204" pitchFamily="34" charset="0"/>
            </a:endParaRPr>
          </a:p>
          <a:p>
            <a:pPr eaLnBrk="1" hangingPunct="1">
              <a:spcBef>
                <a:spcPct val="20000"/>
              </a:spcBef>
            </a:pPr>
            <a:r>
              <a:rPr lang="en-US" altLang="en-US" sz="2800" dirty="0">
                <a:solidFill>
                  <a:srgbClr val="000000"/>
                </a:solidFill>
                <a:latin typeface="Arial" panose="020B0604020202020204" pitchFamily="34" charset="0"/>
              </a:rPr>
              <a:t>5. A compelling chain of evidence demonstrates your bottom-line value.</a:t>
            </a:r>
          </a:p>
        </p:txBody>
      </p:sp>
    </p:spTree>
    <p:extLst>
      <p:ext uri="{BB962C8B-B14F-4D97-AF65-F5344CB8AC3E}">
        <p14:creationId xmlns:p14="http://schemas.microsoft.com/office/powerpoint/2010/main" val="977622811"/>
      </p:ext>
    </p:extLst>
  </p:cSld>
  <p:clrMapOvr>
    <a:masterClrMapping/>
  </p:clrMapOvr>
</p:sld>
</file>

<file path=ppt/theme/theme1.xml><?xml version="1.0" encoding="utf-8"?>
<a:theme xmlns:a="http://schemas.openxmlformats.org/drawingml/2006/main" name="KP210507">
  <a:themeElements>
    <a:clrScheme name="KP colours - 2021">
      <a:dk1>
        <a:sysClr val="windowText" lastClr="000000"/>
      </a:dk1>
      <a:lt1>
        <a:sysClr val="window" lastClr="FFFFFF"/>
      </a:lt1>
      <a:dk2>
        <a:srgbClr val="C4C4C4"/>
      </a:dk2>
      <a:lt2>
        <a:srgbClr val="F1F1F1"/>
      </a:lt2>
      <a:accent1>
        <a:srgbClr val="458DAB"/>
      </a:accent1>
      <a:accent2>
        <a:srgbClr val="26583B"/>
      </a:accent2>
      <a:accent3>
        <a:srgbClr val="009447"/>
      </a:accent3>
      <a:accent4>
        <a:srgbClr val="E6AD4C"/>
      </a:accent4>
      <a:accent5>
        <a:srgbClr val="1B2C4B"/>
      </a:accent5>
      <a:accent6>
        <a:srgbClr val="533A71"/>
      </a:accent6>
      <a:hlink>
        <a:srgbClr val="650607"/>
      </a:hlink>
      <a:folHlink>
        <a:srgbClr val="FFFA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P210507" id="{E38BE988-1337-4056-834A-E54D39A259CD}" vid="{233F3594-0CB0-4800-8281-BD47681D2DCE}"/>
    </a:ext>
  </a:extLst>
</a:theme>
</file>

<file path=ppt/theme/theme2.xml><?xml version="1.0" encoding="utf-8"?>
<a:theme xmlns:a="http://schemas.openxmlformats.org/drawingml/2006/main" name="1_Office Theme">
  <a:themeElements>
    <a:clrScheme name="KP 210917">
      <a:dk1>
        <a:sysClr val="windowText" lastClr="000000"/>
      </a:dk1>
      <a:lt1>
        <a:sysClr val="window" lastClr="FFFFFF"/>
      </a:lt1>
      <a:dk2>
        <a:srgbClr val="1B2C4B"/>
      </a:dk2>
      <a:lt2>
        <a:srgbClr val="F6F6F6"/>
      </a:lt2>
      <a:accent1>
        <a:srgbClr val="26583B"/>
      </a:accent1>
      <a:accent2>
        <a:srgbClr val="458DAB"/>
      </a:accent2>
      <a:accent3>
        <a:srgbClr val="E6E6E6"/>
      </a:accent3>
      <a:accent4>
        <a:srgbClr val="533A71"/>
      </a:accent4>
      <a:accent5>
        <a:srgbClr val="650607"/>
      </a:accent5>
      <a:accent6>
        <a:srgbClr val="26583B"/>
      </a:accent6>
      <a:hlink>
        <a:srgbClr val="294270"/>
      </a:hlink>
      <a:folHlink>
        <a:srgbClr val="2942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916 GTL3and4 template BLANK.pptx" id="{662F42AB-065A-4555-8591-DD4AA1DB02BF}" vid="{286B0003-847B-4B9D-8C11-0E150A59C512}"/>
    </a:ext>
  </a:extLst>
</a:theme>
</file>

<file path=ppt/theme/theme3.xml><?xml version="1.0" encoding="utf-8"?>
<a:theme xmlns:a="http://schemas.openxmlformats.org/drawingml/2006/main" name="Office Theme">
  <a:themeElements>
    <a:clrScheme name="KP 210917">
      <a:dk1>
        <a:sysClr val="windowText" lastClr="000000"/>
      </a:dk1>
      <a:lt1>
        <a:sysClr val="window" lastClr="FFFFFF"/>
      </a:lt1>
      <a:dk2>
        <a:srgbClr val="1B2C4B"/>
      </a:dk2>
      <a:lt2>
        <a:srgbClr val="F6F6F6"/>
      </a:lt2>
      <a:accent1>
        <a:srgbClr val="26583B"/>
      </a:accent1>
      <a:accent2>
        <a:srgbClr val="458DAB"/>
      </a:accent2>
      <a:accent3>
        <a:srgbClr val="E6E6E6"/>
      </a:accent3>
      <a:accent4>
        <a:srgbClr val="533A71"/>
      </a:accent4>
      <a:accent5>
        <a:srgbClr val="650607"/>
      </a:accent5>
      <a:accent6>
        <a:srgbClr val="26583B"/>
      </a:accent6>
      <a:hlink>
        <a:srgbClr val="294270"/>
      </a:hlink>
      <a:folHlink>
        <a:srgbClr val="2942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1014 WEB TMN JK WK GA.pptx" id="{7930A2F6-F634-4722-85F4-C71F15810E8F}" vid="{E0D858B7-C9EC-4407-B0AC-C75A6C2E6F7D}"/>
    </a:ext>
  </a:extLst>
</a:theme>
</file>

<file path=ppt/theme/theme4.xml><?xml version="1.0" encoding="utf-8"?>
<a:theme xmlns:a="http://schemas.openxmlformats.org/drawingml/2006/main" name="2020 Bronze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KP 210917">
      <a:dk1>
        <a:sysClr val="windowText" lastClr="000000"/>
      </a:dk1>
      <a:lt1>
        <a:sysClr val="window" lastClr="FFFFFF"/>
      </a:lt1>
      <a:dk2>
        <a:srgbClr val="1B2C4B"/>
      </a:dk2>
      <a:lt2>
        <a:srgbClr val="F6F6F6"/>
      </a:lt2>
      <a:accent1>
        <a:srgbClr val="26583B"/>
      </a:accent1>
      <a:accent2>
        <a:srgbClr val="458DAB"/>
      </a:accent2>
      <a:accent3>
        <a:srgbClr val="E6E6E6"/>
      </a:accent3>
      <a:accent4>
        <a:srgbClr val="533A71"/>
      </a:accent4>
      <a:accent5>
        <a:srgbClr val="650607"/>
      </a:accent5>
      <a:accent6>
        <a:srgbClr val="26583B"/>
      </a:accent6>
      <a:hlink>
        <a:srgbClr val="294270"/>
      </a:hlink>
      <a:folHlink>
        <a:srgbClr val="2942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1014 WEB TMN JK WK GA.pptx" id="{7930A2F6-F634-4722-85F4-C71F15810E8F}" vid="{E0D858B7-C9EC-4407-B0AC-C75A6C2E6F7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TotalTime>
  <Words>3017</Words>
  <Application>Microsoft Office PowerPoint</Application>
  <PresentationFormat>Widescreen</PresentationFormat>
  <Paragraphs>182</Paragraphs>
  <Slides>20</Slides>
  <Notes>19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Avenir Next LT Pro</vt:lpstr>
      <vt:lpstr>Avenir Next LT Pro Light</vt:lpstr>
      <vt:lpstr>Bookman Old Style</vt:lpstr>
      <vt:lpstr>Calibri</vt:lpstr>
      <vt:lpstr>Calibri Light</vt:lpstr>
      <vt:lpstr>KP210507</vt:lpstr>
      <vt:lpstr>1_Office Theme</vt:lpstr>
      <vt:lpstr>Office Theme</vt:lpstr>
      <vt:lpstr>2020 Bronze Template</vt:lpstr>
      <vt:lpstr>Office Theme</vt:lpstr>
      <vt:lpstr>PowerPoint Presentation</vt:lpstr>
      <vt:lpstr>Authentic Kirkpatrick®  Slides to Use Within  Your Organization</vt:lpstr>
      <vt:lpstr>Why Evaluate?</vt:lpstr>
      <vt:lpstr>Level 1: Reaction</vt:lpstr>
      <vt:lpstr>Level 2: Learning</vt:lpstr>
      <vt:lpstr>Level 3: Behavior</vt:lpstr>
      <vt:lpstr>Level 4: Results</vt:lpstr>
      <vt:lpstr>PowerPoint Presentation</vt:lpstr>
      <vt:lpstr>KIRKPATRICK FOUNDATIONAL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 Zellner-Gillis</dc:creator>
  <cp:lastModifiedBy>Wendy Kirkpatrick</cp:lastModifiedBy>
  <cp:revision>17</cp:revision>
  <dcterms:created xsi:type="dcterms:W3CDTF">2021-04-29T19:34:24Z</dcterms:created>
  <dcterms:modified xsi:type="dcterms:W3CDTF">2022-12-08T21:39:01Z</dcterms:modified>
</cp:coreProperties>
</file>